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0" r:id="rId5"/>
  </p:sldMasterIdLst>
  <p:notesMasterIdLst>
    <p:notesMasterId r:id="rId48"/>
  </p:notesMasterIdLst>
  <p:handoutMasterIdLst>
    <p:handoutMasterId r:id="rId49"/>
  </p:handoutMasterIdLst>
  <p:sldIdLst>
    <p:sldId id="256" r:id="rId6"/>
    <p:sldId id="265" r:id="rId7"/>
    <p:sldId id="266" r:id="rId8"/>
    <p:sldId id="330" r:id="rId9"/>
    <p:sldId id="294" r:id="rId10"/>
    <p:sldId id="331" r:id="rId11"/>
    <p:sldId id="263" r:id="rId12"/>
    <p:sldId id="267" r:id="rId13"/>
    <p:sldId id="338" r:id="rId14"/>
    <p:sldId id="332" r:id="rId15"/>
    <p:sldId id="334" r:id="rId16"/>
    <p:sldId id="264" r:id="rId17"/>
    <p:sldId id="335" r:id="rId18"/>
    <p:sldId id="339" r:id="rId19"/>
    <p:sldId id="340" r:id="rId20"/>
    <p:sldId id="341" r:id="rId21"/>
    <p:sldId id="342" r:id="rId22"/>
    <p:sldId id="343" r:id="rId23"/>
    <p:sldId id="336"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63" r:id="rId39"/>
    <p:sldId id="358" r:id="rId40"/>
    <p:sldId id="359" r:id="rId41"/>
    <p:sldId id="360" r:id="rId42"/>
    <p:sldId id="361" r:id="rId43"/>
    <p:sldId id="362" r:id="rId44"/>
    <p:sldId id="286" r:id="rId45"/>
    <p:sldId id="328" r:id="rId46"/>
    <p:sldId id="33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AEFE426E-5026-4063-B294-8887692D2F98}">
          <p14:sldIdLst>
            <p14:sldId id="256"/>
          </p14:sldIdLst>
        </p14:section>
        <p14:section name="Contents" id="{0282CECB-C7B4-4AAE-997C-CDC7F946117B}">
          <p14:sldIdLst>
            <p14:sldId id="265"/>
            <p14:sldId id="266"/>
            <p14:sldId id="330"/>
            <p14:sldId id="294"/>
            <p14:sldId id="331"/>
            <p14:sldId id="263"/>
            <p14:sldId id="267"/>
            <p14:sldId id="338"/>
            <p14:sldId id="332"/>
            <p14:sldId id="334"/>
            <p14:sldId id="264"/>
            <p14:sldId id="335"/>
            <p14:sldId id="339"/>
            <p14:sldId id="340"/>
            <p14:sldId id="341"/>
            <p14:sldId id="342"/>
            <p14:sldId id="343"/>
            <p14:sldId id="336"/>
            <p14:sldId id="344"/>
            <p14:sldId id="345"/>
            <p14:sldId id="346"/>
            <p14:sldId id="347"/>
            <p14:sldId id="348"/>
            <p14:sldId id="349"/>
            <p14:sldId id="350"/>
            <p14:sldId id="351"/>
            <p14:sldId id="352"/>
            <p14:sldId id="353"/>
            <p14:sldId id="354"/>
            <p14:sldId id="355"/>
            <p14:sldId id="356"/>
            <p14:sldId id="357"/>
            <p14:sldId id="363"/>
            <p14:sldId id="358"/>
            <p14:sldId id="359"/>
            <p14:sldId id="360"/>
            <p14:sldId id="361"/>
            <p14:sldId id="362"/>
            <p14:sldId id="286"/>
            <p14:sldId id="328"/>
            <p14:sldId id="337"/>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CC00FF"/>
    <a:srgbClr val="9900FF"/>
    <a:srgbClr val="666699"/>
    <a:srgbClr val="9900CC"/>
    <a:srgbClr val="008000"/>
    <a:srgbClr val="0000FF"/>
    <a:srgbClr val="009900"/>
    <a:srgbClr val="6600C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764" y="-92"/>
      </p:cViewPr>
      <p:guideLst>
        <p:guide orient="horz" pos="2160"/>
        <p:guide pos="386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20D6A9-ADCD-80DB-E2B6-5A994BACA0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2D5C0FB8-E9A6-9DBC-5603-041FC2D1BC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E5A54D-B769-4AA8-B379-E7267664E4A6}" type="datetimeFigureOut">
              <a:rPr lang="en-IN" smtClean="0"/>
              <a:t>24-06-2024</a:t>
            </a:fld>
            <a:endParaRPr lang="en-IN"/>
          </a:p>
        </p:txBody>
      </p:sp>
      <p:sp>
        <p:nvSpPr>
          <p:cNvPr id="4" name="Footer Placeholder 3">
            <a:extLst>
              <a:ext uri="{FF2B5EF4-FFF2-40B4-BE49-F238E27FC236}">
                <a16:creationId xmlns:a16="http://schemas.microsoft.com/office/drawing/2014/main" id="{F549A68F-C6D5-88C2-A77E-4C51300E47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A5F1DB0-CA9E-DAAE-EE93-6C69674134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E99B8A-A444-429F-81F6-71A3D039E9D7}" type="slidenum">
              <a:rPr lang="en-IN" smtClean="0"/>
              <a:t>‹#›</a:t>
            </a:fld>
            <a:endParaRPr lang="en-IN"/>
          </a:p>
        </p:txBody>
      </p:sp>
    </p:spTree>
    <p:extLst>
      <p:ext uri="{BB962C8B-B14F-4D97-AF65-F5344CB8AC3E}">
        <p14:creationId xmlns:p14="http://schemas.microsoft.com/office/powerpoint/2010/main" val="13190864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61A42-2F85-4928-8463-6628C73002B1}" type="datetimeFigureOut">
              <a:rPr lang="en-IN" smtClean="0"/>
              <a:t>24-06-2024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9FD11-8707-43D7-AA57-9C5F34565596}" type="slidenum">
              <a:rPr lang="en-IN" smtClean="0"/>
              <a:t>‹#›</a:t>
            </a:fld>
            <a:endParaRPr lang="en-IN"/>
          </a:p>
        </p:txBody>
      </p:sp>
    </p:spTree>
    <p:extLst>
      <p:ext uri="{BB962C8B-B14F-4D97-AF65-F5344CB8AC3E}">
        <p14:creationId xmlns:p14="http://schemas.microsoft.com/office/powerpoint/2010/main" val="4691744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19FD11-8707-43D7-AA57-9C5F34565596}" type="slidenum">
              <a:rPr lang="en-IN" smtClean="0"/>
              <a:t>3</a:t>
            </a:fld>
            <a:endParaRPr lang="en-IN"/>
          </a:p>
        </p:txBody>
      </p:sp>
    </p:spTree>
    <p:extLst>
      <p:ext uri="{BB962C8B-B14F-4D97-AF65-F5344CB8AC3E}">
        <p14:creationId xmlns:p14="http://schemas.microsoft.com/office/powerpoint/2010/main" val="1716356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19FD11-8707-43D7-AA57-9C5F34565596}" type="slidenum">
              <a:rPr lang="en-IN" smtClean="0"/>
              <a:t>4</a:t>
            </a:fld>
            <a:endParaRPr lang="en-IN"/>
          </a:p>
        </p:txBody>
      </p:sp>
    </p:spTree>
    <p:extLst>
      <p:ext uri="{BB962C8B-B14F-4D97-AF65-F5344CB8AC3E}">
        <p14:creationId xmlns:p14="http://schemas.microsoft.com/office/powerpoint/2010/main" val="4107497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219FD11-8707-43D7-AA57-9C5F34565596}" type="slidenum">
              <a:rPr lang="en-IN" smtClean="0"/>
              <a:t>6</a:t>
            </a:fld>
            <a:endParaRPr lang="en-IN"/>
          </a:p>
        </p:txBody>
      </p:sp>
    </p:spTree>
    <p:extLst>
      <p:ext uri="{BB962C8B-B14F-4D97-AF65-F5344CB8AC3E}">
        <p14:creationId xmlns:p14="http://schemas.microsoft.com/office/powerpoint/2010/main" val="2972768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picture containing schematic&#10;&#10;Description automatically generated">
            <a:extLst>
              <a:ext uri="{FF2B5EF4-FFF2-40B4-BE49-F238E27FC236}">
                <a16:creationId xmlns:a16="http://schemas.microsoft.com/office/drawing/2014/main" id="{22AC243D-4E28-A81B-4F03-1712D9A986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76105" y="-2765"/>
            <a:ext cx="414753" cy="418268"/>
          </a:xfrm>
          <a:prstGeom prst="rect">
            <a:avLst/>
          </a:prstGeom>
        </p:spPr>
      </p:pic>
      <p:sp>
        <p:nvSpPr>
          <p:cNvPr id="9" name="Footer Placeholder 4">
            <a:extLst>
              <a:ext uri="{FF2B5EF4-FFF2-40B4-BE49-F238E27FC236}">
                <a16:creationId xmlns:a16="http://schemas.microsoft.com/office/drawing/2014/main" id="{1FD4A8EA-AC22-578D-428A-54A751274B5D}"/>
              </a:ext>
            </a:extLst>
          </p:cNvPr>
          <p:cNvSpPr txBox="1">
            <a:spLocks/>
          </p:cNvSpPr>
          <p:nvPr userDrawn="1"/>
        </p:nvSpPr>
        <p:spPr>
          <a:xfrm>
            <a:off x="-8313" y="6510077"/>
            <a:ext cx="12191999" cy="347923"/>
          </a:xfrm>
          <a:prstGeom prst="rect">
            <a:avLst/>
          </a:prstGeom>
          <a:solidFill>
            <a:srgbClr val="009999"/>
          </a:solidFill>
          <a:ln>
            <a:solidFill>
              <a:srgbClr val="009999"/>
            </a:solidFill>
          </a:ln>
          <a:effectLst>
            <a:outerShdw blurRad="190500" dist="228600" dir="2700000" algn="ctr">
              <a:srgbClr val="000000">
                <a:alpha val="30000"/>
              </a:srgbClr>
            </a:outerShdw>
          </a:effectLst>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lnSpc>
                <a:spcPct val="150000"/>
              </a:lnSpc>
            </a:pPr>
            <a:r>
              <a:rPr lang="en-US" dirty="0">
                <a:solidFill>
                  <a:schemeClr val="bg1"/>
                </a:solidFill>
                <a:latin typeface="Times New Roman" panose="02020603050405020304" pitchFamily="18" charset="0"/>
                <a:cs typeface="Times New Roman" panose="02020603050405020304" pitchFamily="18" charset="0"/>
              </a:rPr>
              <a:t>Department of Mechanical and Aerospace Engineering @ IIT, Hyderabad</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427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79E9-C686-84EA-49DE-C3A63BE9A1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268A0D-6714-4E45-BA66-CCEDD8001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851A6A-A969-0809-D6BB-9BC3FDBAEAAC}"/>
              </a:ext>
            </a:extLst>
          </p:cNvPr>
          <p:cNvSpPr>
            <a:spLocks noGrp="1"/>
          </p:cNvSpPr>
          <p:nvPr>
            <p:ph type="dt" sz="half" idx="10"/>
          </p:nvPr>
        </p:nvSpPr>
        <p:spPr/>
        <p:txBody>
          <a:bodyPr/>
          <a:lstStyle/>
          <a:p>
            <a:fld id="{5C3CF1DD-CE1C-4432-A2B7-95207D707FDE}" type="datetime1">
              <a:rPr lang="en-IN" smtClean="0"/>
              <a:t>24-06-2024</a:t>
            </a:fld>
            <a:endParaRPr lang="en-IN"/>
          </a:p>
        </p:txBody>
      </p:sp>
      <p:sp>
        <p:nvSpPr>
          <p:cNvPr id="5" name="Footer Placeholder 4">
            <a:extLst>
              <a:ext uri="{FF2B5EF4-FFF2-40B4-BE49-F238E27FC236}">
                <a16:creationId xmlns:a16="http://schemas.microsoft.com/office/drawing/2014/main" id="{C5FE4057-AF52-2A58-CDEA-1F07291B23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A4F4A5-5F25-ACDC-7874-BEB35B53A3D3}"/>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23647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22AA69-C5FC-CB42-7E65-05A387AEF4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E631E6-7F6D-AD84-B02A-BC9E500B72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2BB66F-186C-9E3A-8EC2-8DBDB150F6DE}"/>
              </a:ext>
            </a:extLst>
          </p:cNvPr>
          <p:cNvSpPr>
            <a:spLocks noGrp="1"/>
          </p:cNvSpPr>
          <p:nvPr>
            <p:ph type="dt" sz="half" idx="10"/>
          </p:nvPr>
        </p:nvSpPr>
        <p:spPr/>
        <p:txBody>
          <a:bodyPr/>
          <a:lstStyle/>
          <a:p>
            <a:fld id="{918D7F08-1E15-47F8-9EAF-C665D16015A6}" type="datetime1">
              <a:rPr lang="en-IN" smtClean="0"/>
              <a:t>24-06-2024</a:t>
            </a:fld>
            <a:endParaRPr lang="en-IN"/>
          </a:p>
        </p:txBody>
      </p:sp>
      <p:sp>
        <p:nvSpPr>
          <p:cNvPr id="5" name="Footer Placeholder 4">
            <a:extLst>
              <a:ext uri="{FF2B5EF4-FFF2-40B4-BE49-F238E27FC236}">
                <a16:creationId xmlns:a16="http://schemas.microsoft.com/office/drawing/2014/main" id="{87ECC65E-C768-43E8-1B09-F77036FDA3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4C5655-AB33-C6CA-440B-6FB069A8A451}"/>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1210877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C59F-D458-5423-A14C-B4375683B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224CEA-A303-D8BB-CC42-DE8F1BBF5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6CEA79-E0DB-17BA-4474-2C169ED6846E}"/>
              </a:ext>
            </a:extLst>
          </p:cNvPr>
          <p:cNvSpPr>
            <a:spLocks noGrp="1"/>
          </p:cNvSpPr>
          <p:nvPr>
            <p:ph type="dt" sz="half" idx="10"/>
          </p:nvPr>
        </p:nvSpPr>
        <p:spPr/>
        <p:txBody>
          <a:bodyPr/>
          <a:lstStyle/>
          <a:p>
            <a:fld id="{3A0BBF1E-FF01-48BA-B2CA-E414FAC2D504}" type="datetime1">
              <a:rPr lang="en-IN" smtClean="0"/>
              <a:t>24-06-2024</a:t>
            </a:fld>
            <a:endParaRPr lang="en-IN"/>
          </a:p>
        </p:txBody>
      </p:sp>
      <p:sp>
        <p:nvSpPr>
          <p:cNvPr id="5" name="Footer Placeholder 4">
            <a:extLst>
              <a:ext uri="{FF2B5EF4-FFF2-40B4-BE49-F238E27FC236}">
                <a16:creationId xmlns:a16="http://schemas.microsoft.com/office/drawing/2014/main" id="{A8C89B8C-B0CF-19DA-49D8-23C81AF8A8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27B770-141C-C4A7-06B6-BA8C41268732}"/>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575648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947A-9CE0-4969-D14E-DA08DC6B3D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1DBBE8-A252-B940-543D-C8481AFF79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C83612-1FED-E6B2-162B-36ADA1F0864D}"/>
              </a:ext>
            </a:extLst>
          </p:cNvPr>
          <p:cNvSpPr>
            <a:spLocks noGrp="1"/>
          </p:cNvSpPr>
          <p:nvPr>
            <p:ph type="dt" sz="half" idx="10"/>
          </p:nvPr>
        </p:nvSpPr>
        <p:spPr/>
        <p:txBody>
          <a:bodyPr/>
          <a:lstStyle/>
          <a:p>
            <a:fld id="{9D00EA75-2E34-4E84-A89B-B2E65483D8E2}" type="datetime1">
              <a:rPr lang="en-IN" smtClean="0"/>
              <a:t>24-06-2024</a:t>
            </a:fld>
            <a:endParaRPr lang="en-IN"/>
          </a:p>
        </p:txBody>
      </p:sp>
      <p:sp>
        <p:nvSpPr>
          <p:cNvPr id="5" name="Footer Placeholder 4">
            <a:extLst>
              <a:ext uri="{FF2B5EF4-FFF2-40B4-BE49-F238E27FC236}">
                <a16:creationId xmlns:a16="http://schemas.microsoft.com/office/drawing/2014/main" id="{52AB0BCA-1150-EFA7-81E0-E3720F1F15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0118F1-6CDA-4481-F177-6905E5B0E9B2}"/>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35519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2DD2-2F23-C695-C300-7250FFD89A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DA11C4F-F77D-E224-2E21-9815F1873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9E872F-BD7B-D982-6536-498F56180052}"/>
              </a:ext>
            </a:extLst>
          </p:cNvPr>
          <p:cNvSpPr>
            <a:spLocks noGrp="1"/>
          </p:cNvSpPr>
          <p:nvPr>
            <p:ph type="dt" sz="half" idx="10"/>
          </p:nvPr>
        </p:nvSpPr>
        <p:spPr/>
        <p:txBody>
          <a:bodyPr/>
          <a:lstStyle/>
          <a:p>
            <a:fld id="{2B4B683D-C6CF-4D25-899C-B9882B997F78}" type="datetime1">
              <a:rPr lang="en-IN" smtClean="0"/>
              <a:t>24-06-2024</a:t>
            </a:fld>
            <a:endParaRPr lang="en-IN"/>
          </a:p>
        </p:txBody>
      </p:sp>
      <p:sp>
        <p:nvSpPr>
          <p:cNvPr id="5" name="Footer Placeholder 4">
            <a:extLst>
              <a:ext uri="{FF2B5EF4-FFF2-40B4-BE49-F238E27FC236}">
                <a16:creationId xmlns:a16="http://schemas.microsoft.com/office/drawing/2014/main" id="{B841A4A5-F1FC-8433-84B5-50C8BDFA2F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E66D6C-D4AA-1D3A-A4B6-5568B0D12C0D}"/>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711269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CD4F-682B-9A2E-A685-1234DE6390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F7B716-5609-8B85-6837-995576B38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995B47-2708-3408-D5D0-A1D140F5FF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426CE2-1865-6F3A-6DB3-76C854B833BF}"/>
              </a:ext>
            </a:extLst>
          </p:cNvPr>
          <p:cNvSpPr>
            <a:spLocks noGrp="1"/>
          </p:cNvSpPr>
          <p:nvPr>
            <p:ph type="dt" sz="half" idx="10"/>
          </p:nvPr>
        </p:nvSpPr>
        <p:spPr/>
        <p:txBody>
          <a:bodyPr/>
          <a:lstStyle/>
          <a:p>
            <a:fld id="{19D6FADA-E00D-43B5-A967-0539D14EFC51}" type="datetime1">
              <a:rPr lang="en-IN" smtClean="0"/>
              <a:t>24-06-2024</a:t>
            </a:fld>
            <a:endParaRPr lang="en-IN"/>
          </a:p>
        </p:txBody>
      </p:sp>
      <p:sp>
        <p:nvSpPr>
          <p:cNvPr id="6" name="Footer Placeholder 5">
            <a:extLst>
              <a:ext uri="{FF2B5EF4-FFF2-40B4-BE49-F238E27FC236}">
                <a16:creationId xmlns:a16="http://schemas.microsoft.com/office/drawing/2014/main" id="{D59382C9-92B3-F63D-C62A-72D035B661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CF3796-E8ED-E801-8C10-E6247D75A4B1}"/>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257979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E489-3BD1-CDCF-9679-2A417B85775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AB1AD4-ACB7-C6F2-51BF-4DC64A753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BD83D-4EBC-0A37-1F7B-A7B3A67186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01F155-1499-341A-FC98-550657A385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22D70B-14D1-91E0-841A-E9BDA0D5DF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4A493E-C231-3E6D-43AB-AD8C5607D5F2}"/>
              </a:ext>
            </a:extLst>
          </p:cNvPr>
          <p:cNvSpPr>
            <a:spLocks noGrp="1"/>
          </p:cNvSpPr>
          <p:nvPr>
            <p:ph type="dt" sz="half" idx="10"/>
          </p:nvPr>
        </p:nvSpPr>
        <p:spPr/>
        <p:txBody>
          <a:bodyPr/>
          <a:lstStyle/>
          <a:p>
            <a:fld id="{011E8AD8-2D2C-4506-AED6-590D9FCADBFB}" type="datetime1">
              <a:rPr lang="en-IN" smtClean="0"/>
              <a:t>24-06-2024</a:t>
            </a:fld>
            <a:endParaRPr lang="en-IN"/>
          </a:p>
        </p:txBody>
      </p:sp>
      <p:sp>
        <p:nvSpPr>
          <p:cNvPr id="8" name="Footer Placeholder 7">
            <a:extLst>
              <a:ext uri="{FF2B5EF4-FFF2-40B4-BE49-F238E27FC236}">
                <a16:creationId xmlns:a16="http://schemas.microsoft.com/office/drawing/2014/main" id="{DB81C70C-5E2B-2D05-4E97-74792E693C0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252ACB-68DB-E060-E81E-AAEDB9B0BC18}"/>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93625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488B-7675-1181-C495-F2D200F791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B75C14-1E16-F74F-442B-E549998D0769}"/>
              </a:ext>
            </a:extLst>
          </p:cNvPr>
          <p:cNvSpPr>
            <a:spLocks noGrp="1"/>
          </p:cNvSpPr>
          <p:nvPr>
            <p:ph type="dt" sz="half" idx="10"/>
          </p:nvPr>
        </p:nvSpPr>
        <p:spPr/>
        <p:txBody>
          <a:bodyPr/>
          <a:lstStyle/>
          <a:p>
            <a:fld id="{073C7F3F-D0D0-4E6A-AF3C-EDDF877658F2}" type="datetime1">
              <a:rPr lang="en-IN" smtClean="0"/>
              <a:t>24-06-2024</a:t>
            </a:fld>
            <a:endParaRPr lang="en-IN"/>
          </a:p>
        </p:txBody>
      </p:sp>
      <p:sp>
        <p:nvSpPr>
          <p:cNvPr id="4" name="Footer Placeholder 3">
            <a:extLst>
              <a:ext uri="{FF2B5EF4-FFF2-40B4-BE49-F238E27FC236}">
                <a16:creationId xmlns:a16="http://schemas.microsoft.com/office/drawing/2014/main" id="{4EFC6A49-B06C-73BE-FF38-49CC4D64E3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13143D-30AC-56E3-01C0-5AB137A2C40A}"/>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712514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0D56BF3-098C-20D2-42BF-640901FE63B1}"/>
              </a:ext>
            </a:extLst>
          </p:cNvPr>
          <p:cNvCxnSpPr>
            <a:cxnSpLocks/>
          </p:cNvCxnSpPr>
          <p:nvPr userDrawn="1"/>
        </p:nvCxnSpPr>
        <p:spPr>
          <a:xfrm>
            <a:off x="-8313" y="442359"/>
            <a:ext cx="12200313" cy="0"/>
          </a:xfrm>
          <a:prstGeom prst="line">
            <a:avLst/>
          </a:prstGeom>
          <a:ln w="57150">
            <a:solidFill>
              <a:srgbClr val="009999"/>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schematic&#10;&#10;Description automatically generated">
            <a:extLst>
              <a:ext uri="{FF2B5EF4-FFF2-40B4-BE49-F238E27FC236}">
                <a16:creationId xmlns:a16="http://schemas.microsoft.com/office/drawing/2014/main" id="{31893F45-B5EC-59E7-F323-9A3AF72E83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93196" y="-2765"/>
            <a:ext cx="397662" cy="401032"/>
          </a:xfrm>
          <a:prstGeom prst="rect">
            <a:avLst/>
          </a:prstGeom>
        </p:spPr>
      </p:pic>
      <p:sp>
        <p:nvSpPr>
          <p:cNvPr id="7" name="Footer Placeholder 4">
            <a:extLst>
              <a:ext uri="{FF2B5EF4-FFF2-40B4-BE49-F238E27FC236}">
                <a16:creationId xmlns:a16="http://schemas.microsoft.com/office/drawing/2014/main" id="{DDE0D772-2F49-C931-D3DB-CC1045F346C0}"/>
              </a:ext>
            </a:extLst>
          </p:cNvPr>
          <p:cNvSpPr txBox="1">
            <a:spLocks/>
          </p:cNvSpPr>
          <p:nvPr userDrawn="1"/>
        </p:nvSpPr>
        <p:spPr>
          <a:xfrm>
            <a:off x="-8313" y="6510077"/>
            <a:ext cx="12191999" cy="347923"/>
          </a:xfrm>
          <a:prstGeom prst="rect">
            <a:avLst/>
          </a:prstGeom>
          <a:solidFill>
            <a:srgbClr val="009999"/>
          </a:solidFill>
          <a:ln>
            <a:solidFill>
              <a:srgbClr val="009999"/>
            </a:solidFill>
          </a:ln>
          <a:effectLst>
            <a:outerShdw blurRad="190500" dist="228600" dir="2700000" algn="ctr">
              <a:srgbClr val="000000">
                <a:alpha val="30000"/>
              </a:srgbClr>
            </a:outerShdw>
          </a:effectLst>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lnSpc>
                <a:spcPct val="150000"/>
              </a:lnSpc>
            </a:pPr>
            <a:r>
              <a:rPr lang="en-US" dirty="0">
                <a:solidFill>
                  <a:schemeClr val="bg1"/>
                </a:solidFill>
                <a:latin typeface="Times New Roman" panose="02020603050405020304" pitchFamily="18" charset="0"/>
                <a:cs typeface="Times New Roman" panose="02020603050405020304" pitchFamily="18" charset="0"/>
              </a:rPr>
              <a:t>Department of Mechanical and Aerospace Engineering @ IIT, Hyderabad</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F7BAD90-06D6-2CB1-05EF-4BDC7A609234}"/>
              </a:ext>
            </a:extLst>
          </p:cNvPr>
          <p:cNvSpPr>
            <a:spLocks noGrp="1"/>
          </p:cNvSpPr>
          <p:nvPr>
            <p:ph type="sldNum" sz="quarter" idx="12"/>
          </p:nvPr>
        </p:nvSpPr>
        <p:spPr>
          <a:xfrm>
            <a:off x="11544991" y="6492875"/>
            <a:ext cx="638695" cy="365125"/>
          </a:xfrm>
        </p:spPr>
        <p:txBody>
          <a:bodyPr/>
          <a:lstStyle>
            <a:lvl1pPr algn="ctr">
              <a:defRPr sz="1800">
                <a:solidFill>
                  <a:schemeClr val="bg1"/>
                </a:solidFill>
                <a:latin typeface="Times New Roman" panose="02020603050405020304" pitchFamily="18" charset="0"/>
                <a:cs typeface="Times New Roman" panose="02020603050405020304" pitchFamily="18" charset="0"/>
              </a:defRPr>
            </a:lvl1pPr>
          </a:lstStyle>
          <a:p>
            <a:fld id="{0341D07B-65E6-4E3B-B725-8ED055DC581C}" type="slidenum">
              <a:rPr lang="en-IN" smtClean="0"/>
              <a:pPr/>
              <a:t>‹#›</a:t>
            </a:fld>
            <a:endParaRPr lang="en-IN" dirty="0"/>
          </a:p>
        </p:txBody>
      </p:sp>
    </p:spTree>
    <p:extLst>
      <p:ext uri="{BB962C8B-B14F-4D97-AF65-F5344CB8AC3E}">
        <p14:creationId xmlns:p14="http://schemas.microsoft.com/office/powerpoint/2010/main" val="4071718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7C86-2967-588F-1598-14849B9AA5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487C09-1A72-23E8-AED3-1CC4B7823D9C}"/>
              </a:ext>
            </a:extLst>
          </p:cNvPr>
          <p:cNvSpPr>
            <a:spLocks noGrp="1"/>
          </p:cNvSpPr>
          <p:nvPr>
            <p:ph type="dt" sz="half" idx="10"/>
          </p:nvPr>
        </p:nvSpPr>
        <p:spPr/>
        <p:txBody>
          <a:bodyPr/>
          <a:lstStyle/>
          <a:p>
            <a:fld id="{DF703CA0-2E46-48EE-A7D8-BB201E7CE2AA}" type="datetime1">
              <a:rPr lang="en-IN" smtClean="0"/>
              <a:t>24-06-2024</a:t>
            </a:fld>
            <a:endParaRPr lang="en-IN"/>
          </a:p>
        </p:txBody>
      </p:sp>
      <p:sp>
        <p:nvSpPr>
          <p:cNvPr id="4" name="Footer Placeholder 3">
            <a:extLst>
              <a:ext uri="{FF2B5EF4-FFF2-40B4-BE49-F238E27FC236}">
                <a16:creationId xmlns:a16="http://schemas.microsoft.com/office/drawing/2014/main" id="{59F16BAD-32FD-BC57-424E-05A4AE6FF0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32666F-A439-9BA2-EB8E-BDD584D4F98F}"/>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218305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14A8-9944-E738-0051-B95FA11DA9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94F91-9491-B03C-A1FA-3E67300278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B15CB7-E517-9FE9-F12A-AC6EA0E3884A}"/>
              </a:ext>
            </a:extLst>
          </p:cNvPr>
          <p:cNvSpPr>
            <a:spLocks noGrp="1"/>
          </p:cNvSpPr>
          <p:nvPr>
            <p:ph type="dt" sz="half" idx="10"/>
          </p:nvPr>
        </p:nvSpPr>
        <p:spPr/>
        <p:txBody>
          <a:bodyPr/>
          <a:lstStyle/>
          <a:p>
            <a:fld id="{D95847C8-F60F-4BBE-BEE6-6331D2A1DDA4}" type="datetime1">
              <a:rPr lang="en-IN" smtClean="0"/>
              <a:t>24-06-2024</a:t>
            </a:fld>
            <a:endParaRPr lang="en-IN"/>
          </a:p>
        </p:txBody>
      </p:sp>
      <p:sp>
        <p:nvSpPr>
          <p:cNvPr id="5" name="Footer Placeholder 4">
            <a:extLst>
              <a:ext uri="{FF2B5EF4-FFF2-40B4-BE49-F238E27FC236}">
                <a16:creationId xmlns:a16="http://schemas.microsoft.com/office/drawing/2014/main" id="{78F3EBD0-2C6F-51CE-6A00-C68AE1289C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B60BCA-E1E3-D61F-EC1A-19F7D0D54A34}"/>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1906009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D085-3086-782F-5903-7498B1A4D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A640EA-4F48-2596-EA4E-CCF369FEF9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59059F-07EB-5F6A-83BD-3ABD68EB9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9B672-C7A9-5716-383F-193AFB08410A}"/>
              </a:ext>
            </a:extLst>
          </p:cNvPr>
          <p:cNvSpPr>
            <a:spLocks noGrp="1"/>
          </p:cNvSpPr>
          <p:nvPr>
            <p:ph type="dt" sz="half" idx="10"/>
          </p:nvPr>
        </p:nvSpPr>
        <p:spPr/>
        <p:txBody>
          <a:bodyPr/>
          <a:lstStyle/>
          <a:p>
            <a:fld id="{A5850B69-8F19-402C-8902-C662D9005645}" type="datetime1">
              <a:rPr lang="en-IN" smtClean="0"/>
              <a:t>24-06-2024</a:t>
            </a:fld>
            <a:endParaRPr lang="en-IN"/>
          </a:p>
        </p:txBody>
      </p:sp>
      <p:sp>
        <p:nvSpPr>
          <p:cNvPr id="6" name="Footer Placeholder 5">
            <a:extLst>
              <a:ext uri="{FF2B5EF4-FFF2-40B4-BE49-F238E27FC236}">
                <a16:creationId xmlns:a16="http://schemas.microsoft.com/office/drawing/2014/main" id="{2839ADF0-94FB-9C15-A0F2-A4E39102E2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E3AEA1-18B9-0D0E-DD41-04065416D2B5}"/>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3043079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68C8-8828-C686-2C5A-04263DA4E4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164C3F-A44B-AD2D-35A4-C855349330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2521CA-207B-A16B-B0EE-165C5DE3C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CC233-58EF-A8FE-2DE4-9BDA074F6889}"/>
              </a:ext>
            </a:extLst>
          </p:cNvPr>
          <p:cNvSpPr>
            <a:spLocks noGrp="1"/>
          </p:cNvSpPr>
          <p:nvPr>
            <p:ph type="dt" sz="half" idx="10"/>
          </p:nvPr>
        </p:nvSpPr>
        <p:spPr/>
        <p:txBody>
          <a:bodyPr/>
          <a:lstStyle/>
          <a:p>
            <a:fld id="{FF6AC990-4EC1-47BE-A8FA-5C0F8FBF2447}" type="datetime1">
              <a:rPr lang="en-IN" smtClean="0"/>
              <a:t>24-06-2024</a:t>
            </a:fld>
            <a:endParaRPr lang="en-IN"/>
          </a:p>
        </p:txBody>
      </p:sp>
      <p:sp>
        <p:nvSpPr>
          <p:cNvPr id="6" name="Footer Placeholder 5">
            <a:extLst>
              <a:ext uri="{FF2B5EF4-FFF2-40B4-BE49-F238E27FC236}">
                <a16:creationId xmlns:a16="http://schemas.microsoft.com/office/drawing/2014/main" id="{9AFD6246-0756-9FE7-5108-823B904C8A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00E384-802F-122B-61E4-3B3DDDCC0240}"/>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1707317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D6D5-CF67-DAE7-65B6-A96826385A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E41734-D098-F914-4123-4A437EDCB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2C7F9E-96F4-2311-9DFD-4E2550D395CA}"/>
              </a:ext>
            </a:extLst>
          </p:cNvPr>
          <p:cNvSpPr>
            <a:spLocks noGrp="1"/>
          </p:cNvSpPr>
          <p:nvPr>
            <p:ph type="dt" sz="half" idx="10"/>
          </p:nvPr>
        </p:nvSpPr>
        <p:spPr/>
        <p:txBody>
          <a:bodyPr/>
          <a:lstStyle/>
          <a:p>
            <a:fld id="{CD85F4D8-1666-4115-A9B2-A00DF6C97607}" type="datetime1">
              <a:rPr lang="en-IN" smtClean="0"/>
              <a:t>24-06-2024</a:t>
            </a:fld>
            <a:endParaRPr lang="en-IN"/>
          </a:p>
        </p:txBody>
      </p:sp>
      <p:sp>
        <p:nvSpPr>
          <p:cNvPr id="5" name="Footer Placeholder 4">
            <a:extLst>
              <a:ext uri="{FF2B5EF4-FFF2-40B4-BE49-F238E27FC236}">
                <a16:creationId xmlns:a16="http://schemas.microsoft.com/office/drawing/2014/main" id="{879C0017-22E8-3527-BB01-E6ACEAE394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DEEE47-FE44-7CCB-96BA-2602AE05747A}"/>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336850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B700AE-E7C4-04DE-2A4E-041BEB5EB3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11C2022-56A9-DBC3-B6F1-E77A757C63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6E2D00-F3B4-CDB5-8F47-852553BBE0AE}"/>
              </a:ext>
            </a:extLst>
          </p:cNvPr>
          <p:cNvSpPr>
            <a:spLocks noGrp="1"/>
          </p:cNvSpPr>
          <p:nvPr>
            <p:ph type="dt" sz="half" idx="10"/>
          </p:nvPr>
        </p:nvSpPr>
        <p:spPr/>
        <p:txBody>
          <a:bodyPr/>
          <a:lstStyle/>
          <a:p>
            <a:fld id="{63F8BFD6-0F75-4515-938E-5D8D01A3CAC3}" type="datetime1">
              <a:rPr lang="en-IN" smtClean="0"/>
              <a:t>24-06-2024</a:t>
            </a:fld>
            <a:endParaRPr lang="en-IN"/>
          </a:p>
        </p:txBody>
      </p:sp>
      <p:sp>
        <p:nvSpPr>
          <p:cNvPr id="5" name="Footer Placeholder 4">
            <a:extLst>
              <a:ext uri="{FF2B5EF4-FFF2-40B4-BE49-F238E27FC236}">
                <a16:creationId xmlns:a16="http://schemas.microsoft.com/office/drawing/2014/main" id="{76434452-671B-7225-4B3D-B57725F4B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38002A-9D94-586A-4CFE-055E7F1E7D9A}"/>
              </a:ext>
            </a:extLst>
          </p:cNvPr>
          <p:cNvSpPr>
            <a:spLocks noGrp="1"/>
          </p:cNvSpPr>
          <p:nvPr>
            <p:ph type="sldNum" sz="quarter" idx="12"/>
          </p:nvPr>
        </p:nvSpPr>
        <p:spPr/>
        <p:txBody>
          <a:bodyPr/>
          <a:lstStyle/>
          <a:p>
            <a:fld id="{0341D07B-65E6-4E3B-B725-8ED055DC581C}" type="slidenum">
              <a:rPr lang="en-IN" smtClean="0"/>
              <a:t>‹#›</a:t>
            </a:fld>
            <a:endParaRPr lang="en-IN"/>
          </a:p>
        </p:txBody>
      </p:sp>
    </p:spTree>
    <p:extLst>
      <p:ext uri="{BB962C8B-B14F-4D97-AF65-F5344CB8AC3E}">
        <p14:creationId xmlns:p14="http://schemas.microsoft.com/office/powerpoint/2010/main" val="17811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7A7F-68B4-F726-C6DF-3E53C2ECAD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4B794F-830D-00F8-A9B6-21FABE5788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26329-C247-D594-E974-8267F2579ED3}"/>
              </a:ext>
            </a:extLst>
          </p:cNvPr>
          <p:cNvSpPr>
            <a:spLocks noGrp="1"/>
          </p:cNvSpPr>
          <p:nvPr>
            <p:ph type="dt" sz="half" idx="10"/>
          </p:nvPr>
        </p:nvSpPr>
        <p:spPr/>
        <p:txBody>
          <a:bodyPr/>
          <a:lstStyle/>
          <a:p>
            <a:fld id="{21C18AB2-64EA-4700-9530-C73F03E30EF5}" type="datetime1">
              <a:rPr lang="en-IN" smtClean="0"/>
              <a:t>24-06-2024</a:t>
            </a:fld>
            <a:endParaRPr lang="en-IN"/>
          </a:p>
        </p:txBody>
      </p:sp>
      <p:sp>
        <p:nvSpPr>
          <p:cNvPr id="5" name="Footer Placeholder 4">
            <a:extLst>
              <a:ext uri="{FF2B5EF4-FFF2-40B4-BE49-F238E27FC236}">
                <a16:creationId xmlns:a16="http://schemas.microsoft.com/office/drawing/2014/main" id="{A64EF785-FCFF-5771-9C86-499ECDBD20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E47C73-CC55-8CAF-A6D9-EA70B3173C02}"/>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131488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5E0F-BCF8-E463-894C-BA5C7069A0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8AC91F-2945-2A98-593F-3C0585D6CD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F3A223-8D5F-7147-FB6A-3679580357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22D085-6372-71B3-E5DD-FC586AC665BD}"/>
              </a:ext>
            </a:extLst>
          </p:cNvPr>
          <p:cNvSpPr>
            <a:spLocks noGrp="1"/>
          </p:cNvSpPr>
          <p:nvPr>
            <p:ph type="dt" sz="half" idx="10"/>
          </p:nvPr>
        </p:nvSpPr>
        <p:spPr/>
        <p:txBody>
          <a:bodyPr/>
          <a:lstStyle/>
          <a:p>
            <a:fld id="{8EA04725-9F1C-40AC-829E-41B1649F0B7B}" type="datetime1">
              <a:rPr lang="en-IN" smtClean="0"/>
              <a:t>24-06-2024</a:t>
            </a:fld>
            <a:endParaRPr lang="en-IN"/>
          </a:p>
        </p:txBody>
      </p:sp>
      <p:sp>
        <p:nvSpPr>
          <p:cNvPr id="6" name="Footer Placeholder 5">
            <a:extLst>
              <a:ext uri="{FF2B5EF4-FFF2-40B4-BE49-F238E27FC236}">
                <a16:creationId xmlns:a16="http://schemas.microsoft.com/office/drawing/2014/main" id="{38BE2C8B-FBA7-88F9-73F0-F5445EBD6A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45096B-14D2-E99A-76BD-40C42F6EA61F}"/>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47411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5D05-3FB1-77DC-D2CB-94AD817A39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9617F2-15FC-5083-8E0C-1AEAD4DE4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FF0A3B-6EBD-DFDC-C6B8-6775BF1BEF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534475-7937-8F0E-EB40-B2078F56E1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82E0C4-A321-4FE1-74D5-718EC0CD23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932173-9129-E7C5-EBF0-B18D18432FE8}"/>
              </a:ext>
            </a:extLst>
          </p:cNvPr>
          <p:cNvSpPr>
            <a:spLocks noGrp="1"/>
          </p:cNvSpPr>
          <p:nvPr>
            <p:ph type="dt" sz="half" idx="10"/>
          </p:nvPr>
        </p:nvSpPr>
        <p:spPr/>
        <p:txBody>
          <a:bodyPr/>
          <a:lstStyle/>
          <a:p>
            <a:fld id="{75EB49C6-F68A-48E6-9DA5-9400FD898E03}" type="datetime1">
              <a:rPr lang="en-IN" smtClean="0"/>
              <a:t>24-06-2024</a:t>
            </a:fld>
            <a:endParaRPr lang="en-IN"/>
          </a:p>
        </p:txBody>
      </p:sp>
      <p:sp>
        <p:nvSpPr>
          <p:cNvPr id="8" name="Footer Placeholder 7">
            <a:extLst>
              <a:ext uri="{FF2B5EF4-FFF2-40B4-BE49-F238E27FC236}">
                <a16:creationId xmlns:a16="http://schemas.microsoft.com/office/drawing/2014/main" id="{4A1180F3-9ED5-5A74-5F79-D68B583382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50501C-1070-6AAB-ED09-E5C3FD0B6352}"/>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364176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83A6-95AD-8AF5-FBBD-5855A75CFA2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9F3DDA-C3D6-AA3E-8799-DA7AA9CA8532}"/>
              </a:ext>
            </a:extLst>
          </p:cNvPr>
          <p:cNvSpPr>
            <a:spLocks noGrp="1"/>
          </p:cNvSpPr>
          <p:nvPr>
            <p:ph type="dt" sz="half" idx="10"/>
          </p:nvPr>
        </p:nvSpPr>
        <p:spPr/>
        <p:txBody>
          <a:bodyPr/>
          <a:lstStyle/>
          <a:p>
            <a:fld id="{C68583AF-5CAA-44FF-A977-5291F6024C06}" type="datetime1">
              <a:rPr lang="en-IN" smtClean="0"/>
              <a:t>24-06-2024</a:t>
            </a:fld>
            <a:endParaRPr lang="en-IN"/>
          </a:p>
        </p:txBody>
      </p:sp>
      <p:sp>
        <p:nvSpPr>
          <p:cNvPr id="4" name="Footer Placeholder 3">
            <a:extLst>
              <a:ext uri="{FF2B5EF4-FFF2-40B4-BE49-F238E27FC236}">
                <a16:creationId xmlns:a16="http://schemas.microsoft.com/office/drawing/2014/main" id="{8DB53C43-EED8-3EC9-0BF8-EF22004F18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349094-25C5-134B-9657-4C166502A123}"/>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214053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C1D9E4-B8D1-6789-7D01-74E6DD482DC0}"/>
              </a:ext>
            </a:extLst>
          </p:cNvPr>
          <p:cNvSpPr>
            <a:spLocks noGrp="1"/>
          </p:cNvSpPr>
          <p:nvPr>
            <p:ph type="dt" sz="half" idx="10"/>
          </p:nvPr>
        </p:nvSpPr>
        <p:spPr/>
        <p:txBody>
          <a:bodyPr/>
          <a:lstStyle/>
          <a:p>
            <a:fld id="{5F562234-A394-48B8-8E82-2F97B81EB088}" type="datetime1">
              <a:rPr lang="en-IN" smtClean="0"/>
              <a:t>24-06-2024</a:t>
            </a:fld>
            <a:endParaRPr lang="en-IN"/>
          </a:p>
        </p:txBody>
      </p:sp>
      <p:sp>
        <p:nvSpPr>
          <p:cNvPr id="3" name="Footer Placeholder 2">
            <a:extLst>
              <a:ext uri="{FF2B5EF4-FFF2-40B4-BE49-F238E27FC236}">
                <a16:creationId xmlns:a16="http://schemas.microsoft.com/office/drawing/2014/main" id="{F5CF34F1-B052-1370-B588-A6A710422EB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6883F5-75EE-D541-71BE-33C9E8074876}"/>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164502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0EC0-99DF-7ECF-5BA5-01A5B16072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63D372-4152-5380-BBA3-8F66238DE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F1E55B-0742-A92C-2FF1-512CA14789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66CFB-53EF-DAC6-898F-2088EF6FEB88}"/>
              </a:ext>
            </a:extLst>
          </p:cNvPr>
          <p:cNvSpPr>
            <a:spLocks noGrp="1"/>
          </p:cNvSpPr>
          <p:nvPr>
            <p:ph type="dt" sz="half" idx="10"/>
          </p:nvPr>
        </p:nvSpPr>
        <p:spPr/>
        <p:txBody>
          <a:bodyPr/>
          <a:lstStyle/>
          <a:p>
            <a:fld id="{C86EFAA0-2B2C-4C11-9C22-222EC043DDAD}" type="datetime1">
              <a:rPr lang="en-IN" smtClean="0"/>
              <a:t>24-06-2024</a:t>
            </a:fld>
            <a:endParaRPr lang="en-IN"/>
          </a:p>
        </p:txBody>
      </p:sp>
      <p:sp>
        <p:nvSpPr>
          <p:cNvPr id="6" name="Footer Placeholder 5">
            <a:extLst>
              <a:ext uri="{FF2B5EF4-FFF2-40B4-BE49-F238E27FC236}">
                <a16:creationId xmlns:a16="http://schemas.microsoft.com/office/drawing/2014/main" id="{E4078468-4614-AB9C-8B94-25EB6B9A53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D64543-D315-5574-59ED-9ABC94496B15}"/>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170027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1C4B-3D5F-E9F6-F3BB-663086BA0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66B7E4-D5A7-BDDA-029F-0CD44713C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77FC3E-4F45-F29B-FCDC-744FEC043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51F4FE-7793-3C10-8CAD-AA935DFC1604}"/>
              </a:ext>
            </a:extLst>
          </p:cNvPr>
          <p:cNvSpPr>
            <a:spLocks noGrp="1"/>
          </p:cNvSpPr>
          <p:nvPr>
            <p:ph type="dt" sz="half" idx="10"/>
          </p:nvPr>
        </p:nvSpPr>
        <p:spPr/>
        <p:txBody>
          <a:bodyPr/>
          <a:lstStyle/>
          <a:p>
            <a:fld id="{F6765375-16DD-48D9-9DFE-5FBE121E2BF4}" type="datetime1">
              <a:rPr lang="en-IN" smtClean="0"/>
              <a:t>24-06-2024</a:t>
            </a:fld>
            <a:endParaRPr lang="en-IN"/>
          </a:p>
        </p:txBody>
      </p:sp>
      <p:sp>
        <p:nvSpPr>
          <p:cNvPr id="6" name="Footer Placeholder 5">
            <a:extLst>
              <a:ext uri="{FF2B5EF4-FFF2-40B4-BE49-F238E27FC236}">
                <a16:creationId xmlns:a16="http://schemas.microsoft.com/office/drawing/2014/main" id="{D87E75E0-ECC2-AB67-ED54-EFBF59ADDD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B4C450-1E1F-6E8D-AF7A-B2D6E3669338}"/>
              </a:ext>
            </a:extLst>
          </p:cNvPr>
          <p:cNvSpPr>
            <a:spLocks noGrp="1"/>
          </p:cNvSpPr>
          <p:nvPr>
            <p:ph type="sldNum" sz="quarter" idx="12"/>
          </p:nvPr>
        </p:nvSpPr>
        <p:spPr/>
        <p:txBody>
          <a:bodyPr/>
          <a:lstStyle/>
          <a:p>
            <a:fld id="{1C88CAA7-EF9F-412F-ADED-0C59701E3B94}" type="slidenum">
              <a:rPr lang="en-IN" smtClean="0"/>
              <a:t>‹#›</a:t>
            </a:fld>
            <a:endParaRPr lang="en-IN"/>
          </a:p>
        </p:txBody>
      </p:sp>
    </p:spTree>
    <p:extLst>
      <p:ext uri="{BB962C8B-B14F-4D97-AF65-F5344CB8AC3E}">
        <p14:creationId xmlns:p14="http://schemas.microsoft.com/office/powerpoint/2010/main" val="3291693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F02E56-BACE-B799-C7EF-8F57911D9D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D1F07E-0923-8D13-93AC-F1D31CB8BB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C2D24-B4C5-C268-607E-2911454EF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BBA4A8-1F62-45CF-9646-C4C83AB58EC1}" type="datetime1">
              <a:rPr lang="en-IN" smtClean="0"/>
              <a:t>24-06-2024</a:t>
            </a:fld>
            <a:endParaRPr lang="en-IN"/>
          </a:p>
        </p:txBody>
      </p:sp>
      <p:sp>
        <p:nvSpPr>
          <p:cNvPr id="5" name="Footer Placeholder 4">
            <a:extLst>
              <a:ext uri="{FF2B5EF4-FFF2-40B4-BE49-F238E27FC236}">
                <a16:creationId xmlns:a16="http://schemas.microsoft.com/office/drawing/2014/main" id="{4920C001-801A-50FE-DBEA-2B6B79EEC0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48C125-A068-F927-C97F-C5981A449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8CAA7-EF9F-412F-ADED-0C59701E3B94}" type="slidenum">
              <a:rPr lang="en-IN" smtClean="0"/>
              <a:t>‹#›</a:t>
            </a:fld>
            <a:endParaRPr lang="en-IN"/>
          </a:p>
        </p:txBody>
      </p:sp>
    </p:spTree>
    <p:extLst>
      <p:ext uri="{BB962C8B-B14F-4D97-AF65-F5344CB8AC3E}">
        <p14:creationId xmlns:p14="http://schemas.microsoft.com/office/powerpoint/2010/main" val="427800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79D91-F2EA-0C15-A814-566DE5143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7027FF-F535-526D-2842-FF7E3DCAC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A370AE-7EF6-698F-46AE-2DBFCCBA7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03CA0-2E46-48EE-A7D8-BB201E7CE2AA}" type="datetime1">
              <a:rPr lang="en-IN" smtClean="0"/>
              <a:t>24-06-2024</a:t>
            </a:fld>
            <a:endParaRPr lang="en-IN"/>
          </a:p>
        </p:txBody>
      </p:sp>
      <p:sp>
        <p:nvSpPr>
          <p:cNvPr id="5" name="Footer Placeholder 4">
            <a:extLst>
              <a:ext uri="{FF2B5EF4-FFF2-40B4-BE49-F238E27FC236}">
                <a16:creationId xmlns:a16="http://schemas.microsoft.com/office/drawing/2014/main" id="{8EECE179-A8BC-6378-EED6-63893066E3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EC7C55-989D-85D1-457E-FFCC1DF087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1D07B-65E6-4E3B-B725-8ED055DC581C}" type="slidenum">
              <a:rPr lang="en-IN" smtClean="0"/>
              <a:t>‹#›</a:t>
            </a:fld>
            <a:endParaRPr lang="en-IN"/>
          </a:p>
        </p:txBody>
      </p:sp>
    </p:spTree>
    <p:extLst>
      <p:ext uri="{BB962C8B-B14F-4D97-AF65-F5344CB8AC3E}">
        <p14:creationId xmlns:p14="http://schemas.microsoft.com/office/powerpoint/2010/main" val="2312505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8.xml"/><Relationship Id="rId5" Type="http://schemas.openxmlformats.org/officeDocument/2006/relationships/image" Target="../media/image82.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hyperlink" Target="https://sciprofiles.com/profile/1689049?utm_source=mdpi.com&amp;utm_medium=website&amp;utm_campaign=avatar_name" TargetMode="Externa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0.png"/><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sciprofiles.com/profile/1689049?utm_source=mdpi.com&amp;utm_medium=website&amp;utm_campaign=avatar_name" TargetMode="External"/><Relationship Id="rId2" Type="http://schemas.openxmlformats.org/officeDocument/2006/relationships/hyperlink" Target="https://doi.org/10.1016/j.coche.2020.03.001" TargetMode="External"/><Relationship Id="rId1" Type="http://schemas.openxmlformats.org/officeDocument/2006/relationships/slideLayout" Target="../slideLayouts/slideLayout18.xml"/><Relationship Id="rId6" Type="http://schemas.openxmlformats.org/officeDocument/2006/relationships/hyperlink" Target="https://doi.org/10.1007/s00466-022-02257-9" TargetMode="External"/><Relationship Id="rId5" Type="http://schemas.openxmlformats.org/officeDocument/2006/relationships/hyperlink" Target="https://www.sciencedirect.com/science/article/pii/S2666912923000107#bib44" TargetMode="External"/><Relationship Id="rId4" Type="http://schemas.openxmlformats.org/officeDocument/2006/relationships/hyperlink" Target="https://www.sciencedirect.com/science/article/pii/S2666912923000107#bib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6.wdp"/><Relationship Id="rId18" Type="http://schemas.openxmlformats.org/officeDocument/2006/relationships/image" Target="../media/image25.png"/><Relationship Id="rId3" Type="http://schemas.openxmlformats.org/officeDocument/2006/relationships/image" Target="../media/image17.png"/><Relationship Id="rId21" Type="http://schemas.openxmlformats.org/officeDocument/2006/relationships/image" Target="../media/image28.png"/><Relationship Id="rId7" Type="http://schemas.openxmlformats.org/officeDocument/2006/relationships/image" Target="../media/image19.png"/><Relationship Id="rId12" Type="http://schemas.openxmlformats.org/officeDocument/2006/relationships/image" Target="../media/image22.png"/><Relationship Id="rId17" Type="http://schemas.microsoft.com/office/2007/relationships/hdphoto" Target="../media/hdphoto8.wdp"/><Relationship Id="rId2" Type="http://schemas.openxmlformats.org/officeDocument/2006/relationships/notesSlide" Target="../notesSlides/notesSlide3.xml"/><Relationship Id="rId16" Type="http://schemas.openxmlformats.org/officeDocument/2006/relationships/image" Target="../media/image24.png"/><Relationship Id="rId20" Type="http://schemas.openxmlformats.org/officeDocument/2006/relationships/image" Target="../media/image27.png"/><Relationship Id="rId1" Type="http://schemas.openxmlformats.org/officeDocument/2006/relationships/slideLayout" Target="../slideLayouts/slideLayout1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18.png"/><Relationship Id="rId15" Type="http://schemas.microsoft.com/office/2007/relationships/hdphoto" Target="../media/hdphoto7.wdp"/><Relationship Id="rId23" Type="http://schemas.microsoft.com/office/2007/relationships/hdphoto" Target="../media/hdphoto9.wdp"/><Relationship Id="rId10" Type="http://schemas.openxmlformats.org/officeDocument/2006/relationships/image" Target="../media/image21.png"/><Relationship Id="rId19" Type="http://schemas.openxmlformats.org/officeDocument/2006/relationships/image" Target="../media/image26.png"/><Relationship Id="rId4" Type="http://schemas.microsoft.com/office/2007/relationships/hdphoto" Target="../media/hdphoto2.wdp"/><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ciprofiles.com/profile/1689049?utm_source=mdpi.com&amp;utm_medium=website&amp;utm_campaign=avatar_name" TargetMode="External"/><Relationship Id="rId1" Type="http://schemas.openxmlformats.org/officeDocument/2006/relationships/slideLayout" Target="../slideLayouts/slideLayout18.xml"/><Relationship Id="rId4" Type="http://schemas.openxmlformats.org/officeDocument/2006/relationships/hyperlink" Target="https://www.sciencedirect.com/science/article/pii/S2666912923000107#bib4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8.xml"/><Relationship Id="rId5" Type="http://schemas.openxmlformats.org/officeDocument/2006/relationships/image" Target="../media/image35.png"/><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2700000" scaled="1"/>
          <a:tileRect/>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2130BA6-3C6C-8CB6-1707-E0BCA7819EE2}"/>
              </a:ext>
            </a:extLst>
          </p:cNvPr>
          <p:cNvGrpSpPr/>
          <p:nvPr/>
        </p:nvGrpSpPr>
        <p:grpSpPr>
          <a:xfrm>
            <a:off x="9108625" y="2578394"/>
            <a:ext cx="3763969" cy="3881481"/>
            <a:chOff x="8518955" y="2595486"/>
            <a:chExt cx="3763969" cy="3881481"/>
          </a:xfrm>
        </p:grpSpPr>
        <p:sp>
          <p:nvSpPr>
            <p:cNvPr id="50" name="Oval 49">
              <a:extLst>
                <a:ext uri="{FF2B5EF4-FFF2-40B4-BE49-F238E27FC236}">
                  <a16:creationId xmlns:a16="http://schemas.microsoft.com/office/drawing/2014/main" id="{20EE7EDC-8643-9D54-3EBD-6B01CC56EFED}"/>
                </a:ext>
              </a:extLst>
            </p:cNvPr>
            <p:cNvSpPr/>
            <p:nvPr/>
          </p:nvSpPr>
          <p:spPr>
            <a:xfrm>
              <a:off x="8844446" y="2968782"/>
              <a:ext cx="3438478" cy="3508185"/>
            </a:xfrm>
            <a:prstGeom prst="ellipse">
              <a:avLst/>
            </a:prstGeom>
            <a:solidFill>
              <a:schemeClr val="accent1">
                <a:lumMod val="40000"/>
                <a:lumOff val="60000"/>
              </a:schemeClr>
            </a:solidFill>
            <a:ln w="60325">
              <a:solidFill>
                <a:srgbClr val="FFCC3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51" name="Picture 50" descr="A picture containing beverage, alcohol&#10;&#10;Description automatically generated">
              <a:extLst>
                <a:ext uri="{FF2B5EF4-FFF2-40B4-BE49-F238E27FC236}">
                  <a16:creationId xmlns:a16="http://schemas.microsoft.com/office/drawing/2014/main" id="{CA1C2C28-5972-FE17-EAED-04EA476229F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1875" r="21875"/>
            <a:stretch/>
          </p:blipFill>
          <p:spPr>
            <a:xfrm>
              <a:off x="10309131" y="2595486"/>
              <a:ext cx="720000" cy="720000"/>
            </a:xfrm>
            <a:prstGeom prst="ellipse">
              <a:avLst/>
            </a:prstGeom>
            <a:ln w="25400">
              <a:solidFill>
                <a:srgbClr val="FFCC33"/>
              </a:solidFill>
            </a:ln>
          </p:spPr>
        </p:pic>
        <p:pic>
          <p:nvPicPr>
            <p:cNvPr id="52" name="Picture 51" descr="A picture containing light&#10;&#10;Description automatically generated">
              <a:extLst>
                <a:ext uri="{FF2B5EF4-FFF2-40B4-BE49-F238E27FC236}">
                  <a16:creationId xmlns:a16="http://schemas.microsoft.com/office/drawing/2014/main" id="{BAC116CB-7056-9B42-8D6D-E6378E74637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941" t="13466" r="23896" b="8288"/>
            <a:stretch/>
          </p:blipFill>
          <p:spPr>
            <a:xfrm>
              <a:off x="8878354" y="3233674"/>
              <a:ext cx="720000" cy="720000"/>
            </a:xfrm>
            <a:prstGeom prst="ellipse">
              <a:avLst/>
            </a:prstGeom>
            <a:ln w="25400">
              <a:solidFill>
                <a:srgbClr val="FFCC33"/>
              </a:solidFill>
            </a:ln>
          </p:spPr>
        </p:pic>
        <p:pic>
          <p:nvPicPr>
            <p:cNvPr id="53" name="Picture 52">
              <a:extLst>
                <a:ext uri="{FF2B5EF4-FFF2-40B4-BE49-F238E27FC236}">
                  <a16:creationId xmlns:a16="http://schemas.microsoft.com/office/drawing/2014/main" id="{FB59DF36-18C9-91A3-C58E-DFBFE450E4B8}"/>
                </a:ext>
              </a:extLst>
            </p:cNvPr>
            <p:cNvPicPr>
              <a:picLocks noChangeAspect="1"/>
            </p:cNvPicPr>
            <p:nvPr/>
          </p:nvPicPr>
          <p:blipFill>
            <a:blip r:embed="rId4">
              <a:extLst>
                <a:ext uri="{28A0092B-C50C-407E-A947-70E740481C1C}">
                  <a14:useLocalDpi xmlns:a14="http://schemas.microsoft.com/office/drawing/2010/main" val="0"/>
                </a:ext>
              </a:extLst>
            </a:blip>
            <a:srcRect l="6786" r="6786"/>
            <a:stretch/>
          </p:blipFill>
          <p:spPr>
            <a:xfrm>
              <a:off x="8518955" y="4691907"/>
              <a:ext cx="720000" cy="720000"/>
            </a:xfrm>
            <a:prstGeom prst="ellipse">
              <a:avLst/>
            </a:prstGeom>
            <a:ln w="25400">
              <a:solidFill>
                <a:srgbClr val="FFCC33"/>
              </a:solidFill>
            </a:ln>
          </p:spPr>
        </p:pic>
        <p:pic>
          <p:nvPicPr>
            <p:cNvPr id="54" name="Picture 53">
              <a:extLst>
                <a:ext uri="{FF2B5EF4-FFF2-40B4-BE49-F238E27FC236}">
                  <a16:creationId xmlns:a16="http://schemas.microsoft.com/office/drawing/2014/main" id="{A447FAC0-BBCE-EECF-E6DD-F4C60DFF74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100" b="1100"/>
            <a:stretch/>
          </p:blipFill>
          <p:spPr>
            <a:xfrm>
              <a:off x="9292440" y="5734623"/>
              <a:ext cx="720000" cy="720000"/>
            </a:xfrm>
            <a:prstGeom prst="ellipse">
              <a:avLst/>
            </a:prstGeom>
            <a:ln w="25400">
              <a:solidFill>
                <a:srgbClr val="FFCC33"/>
              </a:solidFill>
            </a:ln>
          </p:spPr>
        </p:pic>
        <p:pic>
          <p:nvPicPr>
            <p:cNvPr id="4" name="Picture 3" descr="iit-hyderabad side panel India">
              <a:extLst>
                <a:ext uri="{FF2B5EF4-FFF2-40B4-BE49-F238E27FC236}">
                  <a16:creationId xmlns:a16="http://schemas.microsoft.com/office/drawing/2014/main" id="{E1B08013-8495-CD8B-3F9C-F19A0693B4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916" t="28334" r="24690" b="21272"/>
            <a:stretch>
              <a:fillRect/>
            </a:stretch>
          </p:blipFill>
          <p:spPr bwMode="auto">
            <a:xfrm>
              <a:off x="9510605" y="4077388"/>
              <a:ext cx="864000" cy="864000"/>
            </a:xfrm>
            <a:custGeom>
              <a:avLst/>
              <a:gdLst>
                <a:gd name="connsiteX0" fmla="*/ 1296000 w 2592000"/>
                <a:gd name="connsiteY0" fmla="*/ 0 h 2592000"/>
                <a:gd name="connsiteX1" fmla="*/ 2592000 w 2592000"/>
                <a:gd name="connsiteY1" fmla="*/ 1296000 h 2592000"/>
                <a:gd name="connsiteX2" fmla="*/ 1296000 w 2592000"/>
                <a:gd name="connsiteY2" fmla="*/ 2592000 h 2592000"/>
                <a:gd name="connsiteX3" fmla="*/ 0 w 2592000"/>
                <a:gd name="connsiteY3" fmla="*/ 1296000 h 2592000"/>
                <a:gd name="connsiteX4" fmla="*/ 1296000 w 2592000"/>
                <a:gd name="connsiteY4" fmla="*/ 0 h 25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000" h="2592000">
                  <a:moveTo>
                    <a:pt x="1296000" y="0"/>
                  </a:moveTo>
                  <a:cubicBezTo>
                    <a:pt x="2011761" y="0"/>
                    <a:pt x="2592000" y="580239"/>
                    <a:pt x="2592000" y="1296000"/>
                  </a:cubicBezTo>
                  <a:cubicBezTo>
                    <a:pt x="2592000" y="2011761"/>
                    <a:pt x="2011761" y="2592000"/>
                    <a:pt x="1296000" y="2592000"/>
                  </a:cubicBezTo>
                  <a:cubicBezTo>
                    <a:pt x="580239" y="2592000"/>
                    <a:pt x="0" y="2011761"/>
                    <a:pt x="0" y="1296000"/>
                  </a:cubicBezTo>
                  <a:cubicBezTo>
                    <a:pt x="0" y="580239"/>
                    <a:pt x="580239" y="0"/>
                    <a:pt x="1296000" y="0"/>
                  </a:cubicBezTo>
                  <a:close/>
                </a:path>
              </a:pathLst>
            </a:cu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78499EE3-7F04-FC26-492B-A38968F234F4}"/>
              </a:ext>
            </a:extLst>
          </p:cNvPr>
          <p:cNvSpPr txBox="1"/>
          <p:nvPr/>
        </p:nvSpPr>
        <p:spPr>
          <a:xfrm>
            <a:off x="-246559" y="212060"/>
            <a:ext cx="11579633" cy="1323439"/>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              Machine Learning for Thermal Modelling of </a:t>
            </a:r>
          </a:p>
          <a:p>
            <a:r>
              <a:rPr lang="en-US" sz="4000" dirty="0">
                <a:latin typeface="Times New Roman" panose="02020603050405020304" pitchFamily="18" charset="0"/>
                <a:cs typeface="Times New Roman" panose="02020603050405020304" pitchFamily="18" charset="0"/>
              </a:rPr>
              <a:t>				Metal Additive Processes</a:t>
            </a:r>
            <a:endParaRPr lang="en-IN" sz="4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DFF856-9A03-A2FD-64B7-33D29D2E1DEE}"/>
              </a:ext>
            </a:extLst>
          </p:cNvPr>
          <p:cNvSpPr txBox="1"/>
          <p:nvPr/>
        </p:nvSpPr>
        <p:spPr>
          <a:xfrm>
            <a:off x="4888554" y="1558393"/>
            <a:ext cx="2414891"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 Tech Thesis Stage 2</a:t>
            </a:r>
          </a:p>
        </p:txBody>
      </p:sp>
      <p:pic>
        <p:nvPicPr>
          <p:cNvPr id="20" name="Picture 19" descr="A picture containing icon&#10;&#10;Description automatically generated">
            <a:extLst>
              <a:ext uri="{FF2B5EF4-FFF2-40B4-BE49-F238E27FC236}">
                <a16:creationId xmlns:a16="http://schemas.microsoft.com/office/drawing/2014/main" id="{DF65B463-3F6F-1FAD-B33D-3C2381F89BF1}"/>
              </a:ext>
            </a:extLst>
          </p:cNvPr>
          <p:cNvPicPr>
            <a:picLocks noChangeAspect="1"/>
          </p:cNvPicPr>
          <p:nvPr/>
        </p:nvPicPr>
        <p:blipFill>
          <a:blip r:embed="rId8"/>
          <a:stretch>
            <a:fillRect/>
          </a:stretch>
        </p:blipFill>
        <p:spPr>
          <a:xfrm>
            <a:off x="1316346" y="2605522"/>
            <a:ext cx="1438574" cy="1407526"/>
          </a:xfrm>
          <a:prstGeom prst="rect">
            <a:avLst/>
          </a:prstGeom>
          <a:ln w="88900" cap="sq" cmpd="thickThin">
            <a:solidFill>
              <a:srgbClr val="000000"/>
            </a:solidFill>
            <a:prstDash val="solid"/>
            <a:miter lim="800000"/>
          </a:ln>
          <a:effectLst>
            <a:innerShdw blurRad="76200">
              <a:srgbClr val="000000"/>
            </a:innerShdw>
          </a:effectLst>
        </p:spPr>
      </p:pic>
      <p:sp>
        <p:nvSpPr>
          <p:cNvPr id="21" name="Rectangle 20">
            <a:extLst>
              <a:ext uri="{FF2B5EF4-FFF2-40B4-BE49-F238E27FC236}">
                <a16:creationId xmlns:a16="http://schemas.microsoft.com/office/drawing/2014/main" id="{626F69F7-6C57-016D-882E-95B8D747D5AF}"/>
              </a:ext>
            </a:extLst>
          </p:cNvPr>
          <p:cNvSpPr/>
          <p:nvPr/>
        </p:nvSpPr>
        <p:spPr>
          <a:xfrm rot="5400000">
            <a:off x="2439835" y="3275645"/>
            <a:ext cx="1404000" cy="62728"/>
          </a:xfrm>
          <a:prstGeom prst="rect">
            <a:avLst/>
          </a:prstGeom>
          <a:solidFill>
            <a:srgbClr val="FF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AC046AF9-E0B0-B7EA-01AD-E1FE950A95E4}"/>
              </a:ext>
            </a:extLst>
          </p:cNvPr>
          <p:cNvCxnSpPr>
            <a:cxnSpLocks/>
          </p:cNvCxnSpPr>
          <p:nvPr/>
        </p:nvCxnSpPr>
        <p:spPr>
          <a:xfrm>
            <a:off x="3251796" y="3015688"/>
            <a:ext cx="1881650" cy="0"/>
          </a:xfrm>
          <a:prstGeom prst="line">
            <a:avLst/>
          </a:prstGeom>
          <a:solidFill>
            <a:srgbClr val="213D62"/>
          </a:solidFill>
          <a:ln w="28575">
            <a:solidFill>
              <a:srgbClr val="FFCC3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77DEC68-5701-1112-2A2F-49DB34C0E760}"/>
              </a:ext>
            </a:extLst>
          </p:cNvPr>
          <p:cNvSpPr txBox="1"/>
          <p:nvPr/>
        </p:nvSpPr>
        <p:spPr>
          <a:xfrm>
            <a:off x="3251796" y="2637297"/>
            <a:ext cx="35161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Mr. </a:t>
            </a:r>
            <a:r>
              <a:rPr lang="en-US" dirty="0" err="1">
                <a:latin typeface="Times New Roman" panose="02020603050405020304" pitchFamily="18" charset="0"/>
                <a:cs typeface="Times New Roman" panose="02020603050405020304" pitchFamily="18" charset="0"/>
              </a:rPr>
              <a:t>Jagadeeswaran</a:t>
            </a:r>
            <a:r>
              <a:rPr lang="en-US" dirty="0">
                <a:latin typeface="Times New Roman" panose="02020603050405020304" pitchFamily="18" charset="0"/>
                <a:cs typeface="Times New Roman" panose="02020603050405020304" pitchFamily="18" charset="0"/>
              </a:rPr>
              <a:t> Murapaka</a:t>
            </a:r>
            <a:endParaRPr lang="en-IN"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5E650305-2CD0-98C2-82A8-4A2039BEC2A5}"/>
              </a:ext>
            </a:extLst>
          </p:cNvPr>
          <p:cNvSpPr txBox="1"/>
          <p:nvPr/>
        </p:nvSpPr>
        <p:spPr>
          <a:xfrm>
            <a:off x="3226816" y="3100745"/>
            <a:ext cx="216926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AM22MTECH14001</a:t>
            </a:r>
            <a:endParaRPr lang="en-IN"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C6DFC3C-F412-7D88-0CF8-441307CB9DED}"/>
              </a:ext>
            </a:extLst>
          </p:cNvPr>
          <p:cNvSpPr txBox="1"/>
          <p:nvPr/>
        </p:nvSpPr>
        <p:spPr>
          <a:xfrm>
            <a:off x="3225522" y="3367402"/>
            <a:ext cx="4635472" cy="369332"/>
          </a:xfrm>
          <a:prstGeom prst="rect">
            <a:avLst/>
          </a:prstGeom>
          <a:noFill/>
        </p:spPr>
        <p:txBody>
          <a:bodyPr wrap="square">
            <a:spAutoFit/>
          </a:bodyPr>
          <a:lstStyle/>
          <a:p>
            <a:r>
              <a:rPr lang="en-IN" dirty="0" err="1">
                <a:latin typeface="Times New Roman" panose="02020603050405020304" pitchFamily="18" charset="0"/>
                <a:cs typeface="Times New Roman" panose="02020603050405020304" pitchFamily="18" charset="0"/>
              </a:rPr>
              <a:t>M.Tech</a:t>
            </a:r>
            <a:r>
              <a:rPr lang="en-IN" dirty="0">
                <a:latin typeface="Times New Roman" panose="02020603050405020304" pitchFamily="18" charset="0"/>
                <a:cs typeface="Times New Roman" panose="02020603050405020304" pitchFamily="18" charset="0"/>
              </a:rPr>
              <a:t> Additive Manufacturing </a:t>
            </a:r>
          </a:p>
        </p:txBody>
      </p:sp>
      <p:sp>
        <p:nvSpPr>
          <p:cNvPr id="36" name="TextBox 35">
            <a:extLst>
              <a:ext uri="{FF2B5EF4-FFF2-40B4-BE49-F238E27FC236}">
                <a16:creationId xmlns:a16="http://schemas.microsoft.com/office/drawing/2014/main" id="{0585D5EA-D120-9BAB-5D0D-958F74507505}"/>
              </a:ext>
            </a:extLst>
          </p:cNvPr>
          <p:cNvSpPr txBox="1"/>
          <p:nvPr/>
        </p:nvSpPr>
        <p:spPr>
          <a:xfrm>
            <a:off x="3227100" y="3650463"/>
            <a:ext cx="635702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Department of Interdisciplinary, IIT Hyderabad</a:t>
            </a:r>
          </a:p>
        </p:txBody>
      </p:sp>
      <p:sp>
        <p:nvSpPr>
          <p:cNvPr id="40" name="TextBox 39">
            <a:extLst>
              <a:ext uri="{FF2B5EF4-FFF2-40B4-BE49-F238E27FC236}">
                <a16:creationId xmlns:a16="http://schemas.microsoft.com/office/drawing/2014/main" id="{ACDE7A41-268C-710D-90D5-8397FAFB68F2}"/>
              </a:ext>
            </a:extLst>
          </p:cNvPr>
          <p:cNvSpPr txBox="1"/>
          <p:nvPr/>
        </p:nvSpPr>
        <p:spPr>
          <a:xfrm>
            <a:off x="1979667" y="4526983"/>
            <a:ext cx="4759566" cy="163121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Advisor:</a:t>
            </a:r>
          </a:p>
          <a:p>
            <a:r>
              <a:rPr lang="en-IN" sz="2000" dirty="0">
                <a:latin typeface="Times New Roman" panose="02020603050405020304" pitchFamily="18" charset="0"/>
                <a:cs typeface="Times New Roman" panose="02020603050405020304" pitchFamily="18" charset="0"/>
              </a:rPr>
              <a:t>        Prof. Surya Kumar S, MAE, IITH</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Co- Advisor: </a:t>
            </a:r>
          </a:p>
          <a:p>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Saketha</a:t>
            </a:r>
            <a:r>
              <a:rPr lang="en-IN" sz="2000" dirty="0">
                <a:latin typeface="Times New Roman" panose="02020603050405020304" pitchFamily="18" charset="0"/>
                <a:cs typeface="Times New Roman" panose="02020603050405020304" pitchFamily="18" charset="0"/>
              </a:rPr>
              <a:t> Nath, CSE, IITH </a:t>
            </a:r>
          </a:p>
        </p:txBody>
      </p:sp>
      <p:sp>
        <p:nvSpPr>
          <p:cNvPr id="57" name="TextBox 56">
            <a:extLst>
              <a:ext uri="{FF2B5EF4-FFF2-40B4-BE49-F238E27FC236}">
                <a16:creationId xmlns:a16="http://schemas.microsoft.com/office/drawing/2014/main" id="{61AFB8F4-0E96-7BE4-476C-40134F5DEB69}"/>
              </a:ext>
            </a:extLst>
          </p:cNvPr>
          <p:cNvSpPr txBox="1"/>
          <p:nvPr/>
        </p:nvSpPr>
        <p:spPr>
          <a:xfrm>
            <a:off x="9228800" y="1798724"/>
            <a:ext cx="226371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Date : 24th June 2024</a:t>
            </a:r>
            <a:endParaRPr lang="en-IN" dirty="0">
              <a:latin typeface="Times New Roman" panose="02020603050405020304" pitchFamily="18" charset="0"/>
              <a:cs typeface="Times New Roman" panose="02020603050405020304" pitchFamily="18" charset="0"/>
            </a:endParaRPr>
          </a:p>
        </p:txBody>
      </p:sp>
      <p:pic>
        <p:nvPicPr>
          <p:cNvPr id="1167" name="Picture 1166">
            <a:extLst>
              <a:ext uri="{FF2B5EF4-FFF2-40B4-BE49-F238E27FC236}">
                <a16:creationId xmlns:a16="http://schemas.microsoft.com/office/drawing/2014/main" id="{B834F9DE-112D-20E5-4F50-4E15934E4D5B}"/>
              </a:ext>
            </a:extLst>
          </p:cNvPr>
          <p:cNvPicPr>
            <a:picLocks noChangeAspect="1"/>
          </p:cNvPicPr>
          <p:nvPr/>
        </p:nvPicPr>
        <p:blipFill>
          <a:blip r:embed="rId9">
            <a:extLst>
              <a:ext uri="{28A0092B-C50C-407E-A947-70E740481C1C}">
                <a14:useLocalDpi xmlns:a14="http://schemas.microsoft.com/office/drawing/2010/main" val="0"/>
              </a:ext>
            </a:extLst>
          </a:blip>
          <a:srcRect l="19618" r="19618"/>
          <a:stretch/>
        </p:blipFill>
        <p:spPr>
          <a:xfrm>
            <a:off x="11003996" y="3552068"/>
            <a:ext cx="720000" cy="720000"/>
          </a:xfrm>
          <a:prstGeom prst="ellipse">
            <a:avLst/>
          </a:prstGeom>
          <a:ln w="25400">
            <a:solidFill>
              <a:srgbClr val="FFCC33"/>
            </a:solidFill>
          </a:ln>
        </p:spPr>
      </p:pic>
      <p:pic>
        <p:nvPicPr>
          <p:cNvPr id="1168" name="Picture 1167">
            <a:extLst>
              <a:ext uri="{FF2B5EF4-FFF2-40B4-BE49-F238E27FC236}">
                <a16:creationId xmlns:a16="http://schemas.microsoft.com/office/drawing/2014/main" id="{CD311FE6-C501-5B45-C789-6E934F427B20}"/>
              </a:ext>
            </a:extLst>
          </p:cNvPr>
          <p:cNvPicPr>
            <a:picLocks noChangeAspect="1"/>
          </p:cNvPicPr>
          <p:nvPr/>
        </p:nvPicPr>
        <p:blipFill>
          <a:blip r:embed="rId10">
            <a:extLst>
              <a:ext uri="{28A0092B-C50C-407E-A947-70E740481C1C}">
                <a14:useLocalDpi xmlns:a14="http://schemas.microsoft.com/office/drawing/2010/main" val="0"/>
              </a:ext>
            </a:extLst>
          </a:blip>
          <a:srcRect l="6059" r="6059"/>
          <a:stretch/>
        </p:blipFill>
        <p:spPr>
          <a:xfrm>
            <a:off x="10772511" y="4960913"/>
            <a:ext cx="720000" cy="720000"/>
          </a:xfrm>
          <a:prstGeom prst="ellipse">
            <a:avLst/>
          </a:prstGeom>
          <a:ln w="25400">
            <a:solidFill>
              <a:srgbClr val="FFCC33"/>
            </a:solidFill>
          </a:ln>
        </p:spPr>
      </p:pic>
    </p:spTree>
    <p:extLst>
      <p:ext uri="{BB962C8B-B14F-4D97-AF65-F5344CB8AC3E}">
        <p14:creationId xmlns:p14="http://schemas.microsoft.com/office/powerpoint/2010/main" val="1691571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3645FB-565C-F15A-32BA-048915508C6D}"/>
              </a:ext>
            </a:extLst>
          </p:cNvPr>
          <p:cNvSpPr>
            <a:spLocks noGrp="1"/>
          </p:cNvSpPr>
          <p:nvPr>
            <p:ph type="sldNum" sz="quarter" idx="12"/>
          </p:nvPr>
        </p:nvSpPr>
        <p:spPr/>
        <p:txBody>
          <a:bodyPr/>
          <a:lstStyle/>
          <a:p>
            <a:fld id="{0341D07B-65E6-4E3B-B725-8ED055DC581C}" type="slidenum">
              <a:rPr lang="en-IN" smtClean="0">
                <a:solidFill>
                  <a:schemeClr val="accent1">
                    <a:lumMod val="50000"/>
                  </a:schemeClr>
                </a:solidFill>
              </a:rPr>
              <a:pPr/>
              <a:t>10</a:t>
            </a:fld>
            <a:endParaRPr lang="en-IN" dirty="0">
              <a:solidFill>
                <a:schemeClr val="accent1">
                  <a:lumMod val="50000"/>
                </a:schemeClr>
              </a:solidFill>
            </a:endParaRPr>
          </a:p>
        </p:txBody>
      </p:sp>
      <p:sp>
        <p:nvSpPr>
          <p:cNvPr id="5" name="TextBox 4">
            <a:extLst>
              <a:ext uri="{FF2B5EF4-FFF2-40B4-BE49-F238E27FC236}">
                <a16:creationId xmlns:a16="http://schemas.microsoft.com/office/drawing/2014/main" id="{5DC06AE4-2D1D-5838-959C-0BD81B719B25}"/>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sp>
        <p:nvSpPr>
          <p:cNvPr id="19" name="Rectangle 18">
            <a:extLst>
              <a:ext uri="{FF2B5EF4-FFF2-40B4-BE49-F238E27FC236}">
                <a16:creationId xmlns:a16="http://schemas.microsoft.com/office/drawing/2014/main" id="{71F3D474-1AE0-2AB5-9222-C85EE0A1A695}"/>
              </a:ext>
            </a:extLst>
          </p:cNvPr>
          <p:cNvSpPr/>
          <p:nvPr/>
        </p:nvSpPr>
        <p:spPr>
          <a:xfrm>
            <a:off x="219074" y="1247775"/>
            <a:ext cx="257643" cy="238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50000"/>
                </a:schemeClr>
              </a:solidFill>
            </a:endParaRPr>
          </a:p>
        </p:txBody>
      </p:sp>
      <p:sp>
        <p:nvSpPr>
          <p:cNvPr id="14" name="Rectangle 2">
            <a:extLst>
              <a:ext uri="{FF2B5EF4-FFF2-40B4-BE49-F238E27FC236}">
                <a16:creationId xmlns:a16="http://schemas.microsoft.com/office/drawing/2014/main" id="{0E632D94-8661-2E1B-6C24-C10FC0E2B8FE}"/>
              </a:ext>
            </a:extLst>
          </p:cNvPr>
          <p:cNvSpPr>
            <a:spLocks noChangeArrowheads="1"/>
          </p:cNvSpPr>
          <p:nvPr/>
        </p:nvSpPr>
        <p:spPr bwMode="auto">
          <a:xfrm>
            <a:off x="948714" y="6165209"/>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br>
              <a:rPr kumimoji="0" lang="en-US" altLang="en-US" sz="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0BC438F2-7EEC-2AEE-C900-B974AF972EE6}"/>
              </a:ext>
            </a:extLst>
          </p:cNvPr>
          <p:cNvSpPr txBox="1"/>
          <p:nvPr/>
        </p:nvSpPr>
        <p:spPr>
          <a:xfrm>
            <a:off x="219074" y="677126"/>
            <a:ext cx="3901432"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Data Driven ML:</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0DDDEDA-1849-D226-9982-A7C408F4AF8D}"/>
              </a:ext>
            </a:extLst>
          </p:cNvPr>
          <p:cNvSpPr txBox="1"/>
          <p:nvPr/>
        </p:nvSpPr>
        <p:spPr>
          <a:xfrm>
            <a:off x="1" y="2590295"/>
            <a:ext cx="7525512" cy="2264081"/>
          </a:xfrm>
          <a:prstGeom prst="rect">
            <a:avLst/>
          </a:prstGeom>
          <a:noFill/>
        </p:spPr>
        <p:txBody>
          <a:bodyPr wrap="square">
            <a:spAutoFit/>
          </a:bodyPr>
          <a:lstStyle/>
          <a:p>
            <a:pPr lvl="1" algn="just">
              <a:lnSpc>
                <a:spcPct val="150000"/>
              </a:lnSpc>
            </a:pPr>
            <a:endParaRPr lang="en-US" sz="1600" b="0" i="0" dirty="0">
              <a:solidFill>
                <a:schemeClr val="accent1">
                  <a:lumMod val="50000"/>
                </a:schemeClr>
              </a:solidFill>
              <a:effectLst/>
              <a:highlight>
                <a:srgbClr val="FFFFFF"/>
              </a:highligh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err="1">
                <a:solidFill>
                  <a:schemeClr val="accent1">
                    <a:lumMod val="50000"/>
                  </a:schemeClr>
                </a:solidFill>
                <a:latin typeface="Times New Roman" panose="02020603050405020304" pitchFamily="18" charset="0"/>
                <a:cs typeface="Times New Roman" panose="02020603050405020304" pitchFamily="18" charset="0"/>
              </a:rPr>
              <a:t>Bappa</a:t>
            </a:r>
            <a:r>
              <a:rPr lang="en-US" sz="1600" dirty="0">
                <a:solidFill>
                  <a:schemeClr val="accent1">
                    <a:lumMod val="50000"/>
                  </a:schemeClr>
                </a:solidFill>
                <a:latin typeface="Times New Roman" panose="02020603050405020304" pitchFamily="18" charset="0"/>
                <a:cs typeface="Times New Roman" panose="02020603050405020304" pitchFamily="18" charset="0"/>
              </a:rPr>
              <a:t> </a:t>
            </a:r>
            <a:r>
              <a:rPr lang="en-US" sz="1600" dirty="0" err="1">
                <a:solidFill>
                  <a:schemeClr val="accent1">
                    <a:lumMod val="50000"/>
                  </a:schemeClr>
                </a:solidFill>
                <a:latin typeface="Times New Roman" panose="02020603050405020304" pitchFamily="18" charset="0"/>
                <a:cs typeface="Times New Roman" panose="02020603050405020304" pitchFamily="18" charset="0"/>
              </a:rPr>
              <a:t>Acherjee</a:t>
            </a:r>
            <a:r>
              <a:rPr lang="en-US" sz="1600" dirty="0">
                <a:solidFill>
                  <a:schemeClr val="accent1">
                    <a:lumMod val="50000"/>
                  </a:schemeClr>
                </a:solidFill>
                <a:latin typeface="Times New Roman" panose="02020603050405020304" pitchFamily="18" charset="0"/>
                <a:cs typeface="Times New Roman" panose="02020603050405020304" pitchFamily="18" charset="0"/>
              </a:rPr>
              <a:t> et al. [13] link laser welding parameters with lap-shear strength and weld-seam width using ANN. Sensitivity analysis shows the influence of inputs. Fig. 16 compares experimental and predicted results for MRA and ANN models.</a:t>
            </a:r>
            <a:endParaRPr lang="en-US" sz="1600" dirty="0">
              <a:solidFill>
                <a:schemeClr val="accent1">
                  <a:lumMod val="50000"/>
                </a:schemeClr>
              </a:solidFill>
              <a:highlight>
                <a:srgbClr val="FFFFFF"/>
              </a:highligh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sz="1600" b="0" i="0" dirty="0">
              <a:solidFill>
                <a:schemeClr val="accent1">
                  <a:lumMod val="50000"/>
                </a:schemeClr>
              </a:solidFill>
              <a:effectLst/>
              <a:highlight>
                <a:srgbClr val="FFFFFF"/>
              </a:highlight>
              <a:latin typeface="Times New Roman" panose="02020603050405020304" pitchFamily="18" charset="0"/>
              <a:cs typeface="Times New Roman" panose="02020603050405020304" pitchFamily="18" charset="0"/>
            </a:endParaRPr>
          </a:p>
        </p:txBody>
      </p:sp>
      <p:pic>
        <p:nvPicPr>
          <p:cNvPr id="35" name="Picture 34" descr="A graph of a number of data&#10;&#10;Description automatically generated with medium confidence">
            <a:extLst>
              <a:ext uri="{FF2B5EF4-FFF2-40B4-BE49-F238E27FC236}">
                <a16:creationId xmlns:a16="http://schemas.microsoft.com/office/drawing/2014/main" id="{B6B95115-7D82-0987-5928-FC74A25F92EE}"/>
              </a:ext>
            </a:extLst>
          </p:cNvPr>
          <p:cNvPicPr>
            <a:picLocks noChangeAspect="1"/>
          </p:cNvPicPr>
          <p:nvPr/>
        </p:nvPicPr>
        <p:blipFill rotWithShape="1">
          <a:blip r:embed="rId2">
            <a:extLst>
              <a:ext uri="{28A0092B-C50C-407E-A947-70E740481C1C}">
                <a14:useLocalDpi xmlns:a14="http://schemas.microsoft.com/office/drawing/2010/main" val="0"/>
              </a:ext>
            </a:extLst>
          </a:blip>
          <a:srcRect b="76195"/>
          <a:stretch/>
        </p:blipFill>
        <p:spPr>
          <a:xfrm>
            <a:off x="8249919" y="2584178"/>
            <a:ext cx="3400244" cy="1201745"/>
          </a:xfrm>
          <a:prstGeom prst="rect">
            <a:avLst/>
          </a:prstGeom>
        </p:spPr>
      </p:pic>
      <p:pic>
        <p:nvPicPr>
          <p:cNvPr id="37" name="Picture 36" descr="A diagram of a temperature&#10;&#10;Description automatically generated">
            <a:extLst>
              <a:ext uri="{FF2B5EF4-FFF2-40B4-BE49-F238E27FC236}">
                <a16:creationId xmlns:a16="http://schemas.microsoft.com/office/drawing/2014/main" id="{518F0A16-016D-3C82-2303-ADC7C91A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919" y="538918"/>
            <a:ext cx="3400243" cy="1812131"/>
          </a:xfrm>
          <a:prstGeom prst="rect">
            <a:avLst/>
          </a:prstGeom>
        </p:spPr>
      </p:pic>
      <p:pic>
        <p:nvPicPr>
          <p:cNvPr id="41" name="Picture 40" descr="A graph of different patterns&#10;&#10;Description automatically generated with medium confidence">
            <a:extLst>
              <a:ext uri="{FF2B5EF4-FFF2-40B4-BE49-F238E27FC236}">
                <a16:creationId xmlns:a16="http://schemas.microsoft.com/office/drawing/2014/main" id="{09281C13-AC3D-4C30-1CF1-538A45FC7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903" y="4077472"/>
            <a:ext cx="4071202" cy="2198878"/>
          </a:xfrm>
          <a:prstGeom prst="rect">
            <a:avLst/>
          </a:prstGeom>
        </p:spPr>
      </p:pic>
      <p:pic>
        <p:nvPicPr>
          <p:cNvPr id="45" name="Picture 44" descr="A diagram of a neural network&#10;&#10;Description automatically generated">
            <a:extLst>
              <a:ext uri="{FF2B5EF4-FFF2-40B4-BE49-F238E27FC236}">
                <a16:creationId xmlns:a16="http://schemas.microsoft.com/office/drawing/2014/main" id="{093BA320-7B05-2848-0EBC-4B2E1ACC2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2887" y="4278552"/>
            <a:ext cx="4752421" cy="1680219"/>
          </a:xfrm>
          <a:prstGeom prst="rect">
            <a:avLst/>
          </a:prstGeom>
        </p:spPr>
      </p:pic>
      <p:sp>
        <p:nvSpPr>
          <p:cNvPr id="46" name="TextBox 45">
            <a:extLst>
              <a:ext uri="{FF2B5EF4-FFF2-40B4-BE49-F238E27FC236}">
                <a16:creationId xmlns:a16="http://schemas.microsoft.com/office/drawing/2014/main" id="{FF37980E-3CFF-C5B2-855E-D5897C471C69}"/>
              </a:ext>
            </a:extLst>
          </p:cNvPr>
          <p:cNvSpPr txBox="1"/>
          <p:nvPr/>
        </p:nvSpPr>
        <p:spPr>
          <a:xfrm>
            <a:off x="476716" y="1046458"/>
            <a:ext cx="7122963" cy="218521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550" dirty="0">
                <a:solidFill>
                  <a:schemeClr val="accent1">
                    <a:lumMod val="50000"/>
                  </a:schemeClr>
                </a:solidFill>
                <a:latin typeface="Times New Roman" panose="02020603050405020304" pitchFamily="18" charset="0"/>
                <a:cs typeface="Times New Roman" panose="02020603050405020304" pitchFamily="18" charset="0"/>
              </a:rPr>
              <a:t>Van </a:t>
            </a:r>
            <a:r>
              <a:rPr lang="en-IN" sz="1550" dirty="0" err="1">
                <a:solidFill>
                  <a:schemeClr val="accent1">
                    <a:lumMod val="50000"/>
                  </a:schemeClr>
                </a:solidFill>
                <a:latin typeface="Times New Roman" panose="02020603050405020304" pitchFamily="18" charset="0"/>
                <a:cs typeface="Times New Roman" panose="02020603050405020304" pitchFamily="18" charset="0"/>
              </a:rPr>
              <a:t>thao</a:t>
            </a:r>
            <a:r>
              <a:rPr lang="en-IN" sz="1550" dirty="0">
                <a:solidFill>
                  <a:schemeClr val="accent1">
                    <a:lumMod val="50000"/>
                  </a:schemeClr>
                </a:solidFill>
                <a:latin typeface="Times New Roman" panose="02020603050405020304" pitchFamily="18" charset="0"/>
                <a:cs typeface="Times New Roman" panose="02020603050405020304" pitchFamily="18" charset="0"/>
              </a:rPr>
              <a:t> Le et.al [12]., </a:t>
            </a:r>
            <a:r>
              <a:rPr lang="en-US" sz="1550" dirty="0">
                <a:solidFill>
                  <a:schemeClr val="accent1">
                    <a:lumMod val="50000"/>
                  </a:schemeClr>
                </a:solidFill>
                <a:latin typeface="Times New Roman" panose="02020603050405020304" pitchFamily="18" charset="0"/>
                <a:cs typeface="Times New Roman" panose="02020603050405020304" pitchFamily="18" charset="0"/>
              </a:rPr>
              <a:t>A surrogate machine learning (SM) model was developed to predict temperature history in WAAM of single weld tracks. The FE model was validated through experiments. </a:t>
            </a:r>
            <a:r>
              <a:rPr lang="en-US" sz="155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The trained SM model accurately predicts temperature history with over 99% accuracy in just 38 seconds, compared to 5 hours for the FE model.</a:t>
            </a:r>
          </a:p>
          <a:p>
            <a:endParaRPr lang="en-IN" sz="1550" dirty="0"/>
          </a:p>
        </p:txBody>
      </p:sp>
      <p:sp>
        <p:nvSpPr>
          <p:cNvPr id="4" name="TextBox 3">
            <a:extLst>
              <a:ext uri="{FF2B5EF4-FFF2-40B4-BE49-F238E27FC236}">
                <a16:creationId xmlns:a16="http://schemas.microsoft.com/office/drawing/2014/main" id="{B6574FBB-7C9E-1B87-316E-A20F6A31DE13}"/>
              </a:ext>
            </a:extLst>
          </p:cNvPr>
          <p:cNvSpPr txBox="1"/>
          <p:nvPr/>
        </p:nvSpPr>
        <p:spPr>
          <a:xfrm>
            <a:off x="7589518" y="3855180"/>
            <a:ext cx="5144447" cy="230832"/>
          </a:xfrm>
          <a:prstGeom prst="rect">
            <a:avLst/>
          </a:prstGeom>
          <a:noFill/>
        </p:spPr>
        <p:txBody>
          <a:bodyPr wrap="square" rtlCol="0">
            <a:spAutoFit/>
          </a:bodyPr>
          <a:lstStyle/>
          <a:p>
            <a:r>
              <a:rPr lang="en-US" sz="900" i="1" dirty="0">
                <a:solidFill>
                  <a:schemeClr val="accent1">
                    <a:lumMod val="50000"/>
                  </a:schemeClr>
                </a:solidFill>
                <a:latin typeface="Times New Roman" panose="02020603050405020304" pitchFamily="18" charset="0"/>
                <a:cs typeface="Times New Roman" panose="02020603050405020304" pitchFamily="18" charset="0"/>
              </a:rPr>
              <a:t>Fig 14: (a)Bead simulation heating and cooling cycles (b) comparison with actual results [</a:t>
            </a:r>
            <a:r>
              <a:rPr lang="en-IN" sz="900" i="1" dirty="0">
                <a:solidFill>
                  <a:schemeClr val="accent1">
                    <a:lumMod val="50000"/>
                  </a:schemeClr>
                </a:solidFill>
                <a:latin typeface="Times New Roman" panose="02020603050405020304" pitchFamily="18" charset="0"/>
                <a:cs typeface="Times New Roman" panose="02020603050405020304" pitchFamily="18" charset="0"/>
              </a:rPr>
              <a:t>12</a:t>
            </a:r>
            <a:r>
              <a:rPr lang="en-US" sz="900" i="1" dirty="0">
                <a:solidFill>
                  <a:schemeClr val="accent1">
                    <a:lumMod val="50000"/>
                  </a:schemeClr>
                </a:solidFill>
                <a:latin typeface="Times New Roman" panose="02020603050405020304" pitchFamily="18" charset="0"/>
                <a:cs typeface="Times New Roman" panose="02020603050405020304" pitchFamily="18" charset="0"/>
              </a:rPr>
              <a:t>]</a:t>
            </a:r>
            <a:endParaRPr lang="en-IN" sz="9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99454FA-EA53-4E03-E1D5-150E577EEFB8}"/>
              </a:ext>
            </a:extLst>
          </p:cNvPr>
          <p:cNvSpPr txBox="1"/>
          <p:nvPr/>
        </p:nvSpPr>
        <p:spPr>
          <a:xfrm>
            <a:off x="4741627" y="6288319"/>
            <a:ext cx="7450373" cy="246221"/>
          </a:xfrm>
          <a:prstGeom prst="rect">
            <a:avLst/>
          </a:prstGeom>
          <a:noFill/>
        </p:spPr>
        <p:txBody>
          <a:bodyPr wrap="square" rtlCol="0">
            <a:spAutoFit/>
          </a:bodyPr>
          <a:lstStyle/>
          <a:p>
            <a:r>
              <a:rPr lang="en-US" sz="1000" b="0" i="1" dirty="0">
                <a:solidFill>
                  <a:schemeClr val="accent1">
                    <a:lumMod val="50000"/>
                  </a:schemeClr>
                </a:solidFill>
                <a:effectLst/>
                <a:latin typeface="Times New Roman" panose="02020603050405020304" pitchFamily="18" charset="0"/>
                <a:cs typeface="Times New Roman" panose="02020603050405020304" pitchFamily="18" charset="0"/>
              </a:rPr>
              <a:t>Fig. 16 Comparison between ANN and MRA models for prediction of (a) lap-shear strength and (b) weld-seam width, using test patterns [13].</a:t>
            </a:r>
            <a:endParaRPr lang="en-IN" sz="10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AA01D3A-011F-3F8F-3B1D-11F32B1291A6}"/>
              </a:ext>
            </a:extLst>
          </p:cNvPr>
          <p:cNvSpPr txBox="1"/>
          <p:nvPr/>
        </p:nvSpPr>
        <p:spPr>
          <a:xfrm>
            <a:off x="1041079" y="5958771"/>
            <a:ext cx="6294120" cy="246221"/>
          </a:xfrm>
          <a:prstGeom prst="rect">
            <a:avLst/>
          </a:prstGeom>
          <a:noFill/>
        </p:spPr>
        <p:txBody>
          <a:bodyPr wrap="square">
            <a:spAutoFit/>
          </a:bodyPr>
          <a:lstStyle/>
          <a:p>
            <a:r>
              <a:rPr lang="en-US" sz="1000" b="0" i="1" dirty="0">
                <a:solidFill>
                  <a:schemeClr val="accent1">
                    <a:lumMod val="50000"/>
                  </a:schemeClr>
                </a:solidFill>
                <a:effectLst/>
                <a:latin typeface="Times New Roman" panose="02020603050405020304" pitchFamily="18" charset="0"/>
                <a:cs typeface="Times New Roman" panose="02020603050405020304" pitchFamily="18" charset="0"/>
              </a:rPr>
              <a:t>Fig 15.Back-propagation neural network used for predicting lap-shear strength and weld-seam width [13].</a:t>
            </a:r>
            <a:endParaRPr lang="en-IN" sz="10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5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 grpId="0"/>
      <p:bldP spid="46" grpId="0"/>
      <p:bldP spid="4"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11</a:t>
            </a:fld>
            <a:endParaRPr lang="en-IN" sz="1600" dirty="0">
              <a:solidFill>
                <a:schemeClr val="accent1">
                  <a:lumMod val="50000"/>
                </a:schemeClr>
              </a:solidFill>
            </a:endParaRPr>
          </a:p>
        </p:txBody>
      </p:sp>
      <p:sp>
        <p:nvSpPr>
          <p:cNvPr id="25" name="TextBox 24">
            <a:extLst>
              <a:ext uri="{FF2B5EF4-FFF2-40B4-BE49-F238E27FC236}">
                <a16:creationId xmlns:a16="http://schemas.microsoft.com/office/drawing/2014/main" id="{38854437-66E2-0572-3C3B-9A9D6D640111}"/>
              </a:ext>
            </a:extLst>
          </p:cNvPr>
          <p:cNvSpPr txBox="1"/>
          <p:nvPr/>
        </p:nvSpPr>
        <p:spPr>
          <a:xfrm>
            <a:off x="476717" y="567306"/>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PINNS:</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EA54B55-C1E1-9DD8-7814-1A7C25577ACA}"/>
              </a:ext>
            </a:extLst>
          </p:cNvPr>
          <p:cNvSpPr txBox="1"/>
          <p:nvPr/>
        </p:nvSpPr>
        <p:spPr>
          <a:xfrm>
            <a:off x="353032" y="940035"/>
            <a:ext cx="11187986" cy="832920"/>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b="0" i="0" dirty="0">
                <a:solidFill>
                  <a:schemeClr val="accent1">
                    <a:lumMod val="50000"/>
                  </a:schemeClr>
                </a:solidFill>
                <a:effectLst/>
                <a:latin typeface="Times New Roman" panose="02020603050405020304" pitchFamily="18" charset="0"/>
                <a:cs typeface="Times New Roman" panose="02020603050405020304" pitchFamily="18" charset="0"/>
              </a:rPr>
              <a:t> </a:t>
            </a: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Navid et al.</a:t>
            </a:r>
            <a:r>
              <a:rPr lang="en-US" sz="1600" dirty="0">
                <a:solidFill>
                  <a:schemeClr val="accent1">
                    <a:lumMod val="50000"/>
                  </a:schemeClr>
                </a:solidFill>
                <a:latin typeface="Times New Roman" panose="02020603050405020304" pitchFamily="18" charset="0"/>
                <a:cs typeface="Times New Roman" panose="02020603050405020304" pitchFamily="18" charset="0"/>
              </a:rPr>
              <a:t>, </a:t>
            </a: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2020 compared data-driven predictions with Finite Element (FE) method results, particularly for the part's center temperature after extensive training.</a:t>
            </a:r>
          </a:p>
        </p:txBody>
      </p:sp>
      <p:pic>
        <p:nvPicPr>
          <p:cNvPr id="5" name="Picture 4">
            <a:extLst>
              <a:ext uri="{FF2B5EF4-FFF2-40B4-BE49-F238E27FC236}">
                <a16:creationId xmlns:a16="http://schemas.microsoft.com/office/drawing/2014/main" id="{6BF0CD6D-76E9-09AF-FD4C-03946C1D91A2}"/>
              </a:ext>
            </a:extLst>
          </p:cNvPr>
          <p:cNvPicPr>
            <a:picLocks noChangeAspect="1"/>
          </p:cNvPicPr>
          <p:nvPr/>
        </p:nvPicPr>
        <p:blipFill>
          <a:blip r:embed="rId2"/>
          <a:stretch>
            <a:fillRect/>
          </a:stretch>
        </p:blipFill>
        <p:spPr>
          <a:xfrm>
            <a:off x="760167" y="1985956"/>
            <a:ext cx="4921616" cy="1895581"/>
          </a:xfrm>
          <a:prstGeom prst="rect">
            <a:avLst/>
          </a:prstGeom>
        </p:spPr>
      </p:pic>
      <p:pic>
        <p:nvPicPr>
          <p:cNvPr id="6" name="Picture 5">
            <a:extLst>
              <a:ext uri="{FF2B5EF4-FFF2-40B4-BE49-F238E27FC236}">
                <a16:creationId xmlns:a16="http://schemas.microsoft.com/office/drawing/2014/main" id="{20DD473F-6D2D-5BEB-36CA-BB51A558D542}"/>
              </a:ext>
            </a:extLst>
          </p:cNvPr>
          <p:cNvPicPr>
            <a:picLocks noChangeAspect="1"/>
          </p:cNvPicPr>
          <p:nvPr/>
        </p:nvPicPr>
        <p:blipFill>
          <a:blip r:embed="rId3"/>
          <a:stretch>
            <a:fillRect/>
          </a:stretch>
        </p:blipFill>
        <p:spPr>
          <a:xfrm>
            <a:off x="6429719" y="2016566"/>
            <a:ext cx="4183486" cy="1747912"/>
          </a:xfrm>
          <a:prstGeom prst="rect">
            <a:avLst/>
          </a:prstGeom>
        </p:spPr>
      </p:pic>
      <p:sp>
        <p:nvSpPr>
          <p:cNvPr id="8" name="TextBox 7">
            <a:extLst>
              <a:ext uri="{FF2B5EF4-FFF2-40B4-BE49-F238E27FC236}">
                <a16:creationId xmlns:a16="http://schemas.microsoft.com/office/drawing/2014/main" id="{D8A2CED4-2F3F-1177-4CA6-578766BD81DC}"/>
              </a:ext>
            </a:extLst>
          </p:cNvPr>
          <p:cNvSpPr txBox="1"/>
          <p:nvPr/>
        </p:nvSpPr>
        <p:spPr>
          <a:xfrm>
            <a:off x="1174384" y="3946600"/>
            <a:ext cx="4921616"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17 (a): Convective heating of a part[</a:t>
            </a:r>
            <a:r>
              <a:rPr lang="en-US" sz="1200" b="0" i="0" dirty="0">
                <a:solidFill>
                  <a:schemeClr val="accent1">
                    <a:lumMod val="50000"/>
                  </a:schemeClr>
                </a:solidFill>
                <a:effectLst/>
                <a:latin typeface="Times New Roman" panose="02020603050405020304" pitchFamily="18" charset="0"/>
                <a:cs typeface="Times New Roman" panose="02020603050405020304" pitchFamily="18" charset="0"/>
              </a:rPr>
              <a:t>Navid et al.</a:t>
            </a:r>
            <a:r>
              <a:rPr lang="en-US" sz="1200" dirty="0">
                <a:solidFill>
                  <a:schemeClr val="accent1">
                    <a:lumMod val="50000"/>
                  </a:schemeClr>
                </a:solidFill>
                <a:latin typeface="Times New Roman" panose="02020603050405020304" pitchFamily="18" charset="0"/>
                <a:cs typeface="Times New Roman" panose="02020603050405020304" pitchFamily="18" charset="0"/>
              </a:rPr>
              <a:t>, </a:t>
            </a:r>
            <a:r>
              <a:rPr lang="en-US" sz="1200" b="0" i="0" dirty="0">
                <a:solidFill>
                  <a:schemeClr val="accent1">
                    <a:lumMod val="50000"/>
                  </a:schemeClr>
                </a:solidFill>
                <a:effectLst/>
                <a:latin typeface="Times New Roman" panose="02020603050405020304" pitchFamily="18" charset="0"/>
                <a:cs typeface="Times New Roman" panose="02020603050405020304" pitchFamily="18" charset="0"/>
              </a:rPr>
              <a:t>2020 </a:t>
            </a:r>
            <a:r>
              <a:rPr lang="en-US" sz="1200" i="1" dirty="0">
                <a:solidFill>
                  <a:schemeClr val="accent1">
                    <a:lumMod val="50000"/>
                  </a:schemeClr>
                </a:solidFill>
                <a:latin typeface="Times New Roman" panose="02020603050405020304" pitchFamily="18" charset="0"/>
                <a:cs typeface="Times New Roman" panose="02020603050405020304" pitchFamily="18" charset="0"/>
              </a:rPr>
              <a:t>][14] </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E4AAF8A-EC14-2C91-CF40-300A62BEB624}"/>
              </a:ext>
            </a:extLst>
          </p:cNvPr>
          <p:cNvSpPr txBox="1"/>
          <p:nvPr/>
        </p:nvSpPr>
        <p:spPr>
          <a:xfrm>
            <a:off x="6554453" y="3946600"/>
            <a:ext cx="5548504" cy="461665"/>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17 (b): Comparison analysis of PINN  with data driven for middle section of the part  [</a:t>
            </a:r>
            <a:r>
              <a:rPr lang="en-US" sz="1200" b="0" i="0" dirty="0">
                <a:solidFill>
                  <a:schemeClr val="accent1">
                    <a:lumMod val="50000"/>
                  </a:schemeClr>
                </a:solidFill>
                <a:effectLst/>
                <a:latin typeface="Times New Roman" panose="02020603050405020304" pitchFamily="18" charset="0"/>
                <a:cs typeface="Times New Roman" panose="02020603050405020304" pitchFamily="18" charset="0"/>
              </a:rPr>
              <a:t>Navid et al.</a:t>
            </a:r>
            <a:r>
              <a:rPr lang="en-US" sz="1200" dirty="0">
                <a:solidFill>
                  <a:schemeClr val="accent1">
                    <a:lumMod val="50000"/>
                  </a:schemeClr>
                </a:solidFill>
                <a:latin typeface="Times New Roman" panose="02020603050405020304" pitchFamily="18" charset="0"/>
                <a:cs typeface="Times New Roman" panose="02020603050405020304" pitchFamily="18" charset="0"/>
              </a:rPr>
              <a:t>, </a:t>
            </a:r>
            <a:r>
              <a:rPr lang="en-US" sz="1200" b="0" i="0" dirty="0">
                <a:solidFill>
                  <a:schemeClr val="accent1">
                    <a:lumMod val="50000"/>
                  </a:schemeClr>
                </a:solidFill>
                <a:effectLst/>
                <a:latin typeface="Times New Roman" panose="02020603050405020304" pitchFamily="18" charset="0"/>
                <a:cs typeface="Times New Roman" panose="02020603050405020304" pitchFamily="18" charset="0"/>
              </a:rPr>
              <a:t>2020 </a:t>
            </a:r>
            <a:r>
              <a:rPr lang="en-US" sz="1200" i="1" dirty="0">
                <a:solidFill>
                  <a:schemeClr val="accent1">
                    <a:lumMod val="50000"/>
                  </a:schemeClr>
                </a:solidFill>
                <a:latin typeface="Times New Roman" panose="02020603050405020304" pitchFamily="18" charset="0"/>
                <a:cs typeface="Times New Roman" panose="02020603050405020304" pitchFamily="18" charset="0"/>
              </a:rPr>
              <a:t>][14]</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AE02E08-1B4F-E04C-4CDF-C6FBADDBEE88}"/>
              </a:ext>
            </a:extLst>
          </p:cNvPr>
          <p:cNvSpPr txBox="1"/>
          <p:nvPr/>
        </p:nvSpPr>
        <p:spPr>
          <a:xfrm>
            <a:off x="378402" y="4600676"/>
            <a:ext cx="11485936" cy="830099"/>
          </a:xfrm>
          <a:prstGeom prst="rect">
            <a:avLst/>
          </a:prstGeom>
          <a:noFill/>
        </p:spPr>
        <p:txBody>
          <a:bodyPr wrap="square" rtlCol="0">
            <a:spAutoFit/>
          </a:bodyPr>
          <a:lstStyle/>
          <a:p>
            <a:pPr lvl="1">
              <a:lnSpc>
                <a:spcPct val="150000"/>
              </a:lnSpc>
              <a:buFont typeface="Arial" panose="020B0604020202020204" pitchFamily="34" charset="0"/>
              <a:buChar char="•"/>
            </a:pP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 They found that,</a:t>
            </a:r>
            <a:r>
              <a:rPr lang="en-US" sz="1700" dirty="0">
                <a:solidFill>
                  <a:schemeClr val="accent1">
                    <a:lumMod val="50000"/>
                  </a:schemeClr>
                </a:solidFill>
                <a:latin typeface="Times New Roman" panose="02020603050405020304" pitchFamily="18" charset="0"/>
                <a:cs typeface="Times New Roman" panose="02020603050405020304" pitchFamily="18" charset="0"/>
              </a:rPr>
              <a:t> </a:t>
            </a: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after 50000 epochs, only PINN approach is correctly able to capture th</a:t>
            </a:r>
            <a:r>
              <a:rPr lang="en-US" sz="1700" dirty="0">
                <a:solidFill>
                  <a:schemeClr val="accent1">
                    <a:lumMod val="50000"/>
                  </a:schemeClr>
                </a:solidFill>
                <a:latin typeface="Times New Roman" panose="02020603050405020304" pitchFamily="18" charset="0"/>
                <a:cs typeface="Times New Roman" panose="02020603050405020304" pitchFamily="18" charset="0"/>
              </a:rPr>
              <a:t>e process and physics and the data driven predictions are deviated from the true temperature curve</a:t>
            </a:r>
            <a:endParaRPr lang="en-US" sz="1700" b="0" i="0" dirty="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48D7E822-6141-418E-857F-B280C73AEED4}"/>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spTree>
    <p:extLst>
      <p:ext uri="{BB962C8B-B14F-4D97-AF65-F5344CB8AC3E}">
        <p14:creationId xmlns:p14="http://schemas.microsoft.com/office/powerpoint/2010/main" val="11288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12</a:t>
            </a:fld>
            <a:endParaRPr lang="en-IN" sz="1600" dirty="0">
              <a:solidFill>
                <a:schemeClr val="accent1">
                  <a:lumMod val="50000"/>
                </a:schemeClr>
              </a:solidFill>
            </a:endParaRPr>
          </a:p>
        </p:txBody>
      </p:sp>
      <p:sp>
        <p:nvSpPr>
          <p:cNvPr id="13" name="TextBox 12">
            <a:extLst>
              <a:ext uri="{FF2B5EF4-FFF2-40B4-BE49-F238E27FC236}">
                <a16:creationId xmlns:a16="http://schemas.microsoft.com/office/drawing/2014/main" id="{7AE927B5-5241-97CC-1701-778CF0B32A78}"/>
              </a:ext>
            </a:extLst>
          </p:cNvPr>
          <p:cNvSpPr txBox="1"/>
          <p:nvPr/>
        </p:nvSpPr>
        <p:spPr>
          <a:xfrm>
            <a:off x="335435" y="1047858"/>
            <a:ext cx="12014102" cy="584775"/>
          </a:xfrm>
          <a:prstGeom prst="rect">
            <a:avLst/>
          </a:prstGeom>
          <a:noFill/>
        </p:spPr>
        <p:txBody>
          <a:bodyPr wrap="square" rtlCol="0">
            <a:spAutoFit/>
          </a:bodyPr>
          <a:lstStyle/>
          <a:p>
            <a:pPr marL="742950" lvl="1" indent="-285750">
              <a:buFont typeface="Arial" panose="020B0604020202020204" pitchFamily="34" charset="0"/>
              <a:buChar char="•"/>
            </a:pP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PINNs applied to a 1-D Advection–Diffusion–Reaction equation modeling laser energy interaction with skin tissue, </a:t>
            </a:r>
            <a:r>
              <a:rPr lang="en-IN" sz="1600" i="1" dirty="0">
                <a:solidFill>
                  <a:schemeClr val="accent1">
                    <a:lumMod val="50000"/>
                  </a:schemeClr>
                </a:solidFill>
                <a:effectLst/>
                <a:latin typeface="Times New Roman" panose="02020603050405020304" pitchFamily="18" charset="0"/>
                <a:cs typeface="Times New Roman" panose="02020603050405020304" pitchFamily="18" charset="0"/>
              </a:rPr>
              <a:t>Brett Bowman et al.,2023</a:t>
            </a:r>
            <a:endParaRPr lang="en-US" sz="1600" b="0" i="0" dirty="0">
              <a:solidFill>
                <a:schemeClr val="accent1">
                  <a:lumMod val="50000"/>
                </a:schemeClr>
              </a:solidFill>
              <a:effectLst/>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B58A7223-C8A7-B6C2-1AE6-E84B061DB3C3}"/>
              </a:ext>
            </a:extLst>
          </p:cNvPr>
          <p:cNvPicPr>
            <a:picLocks noChangeAspect="1"/>
          </p:cNvPicPr>
          <p:nvPr/>
        </p:nvPicPr>
        <p:blipFill>
          <a:blip r:embed="rId2"/>
          <a:stretch>
            <a:fillRect/>
          </a:stretch>
        </p:blipFill>
        <p:spPr>
          <a:xfrm>
            <a:off x="6782250" y="1436561"/>
            <a:ext cx="4428247" cy="353943"/>
          </a:xfrm>
          <a:prstGeom prst="rect">
            <a:avLst/>
          </a:prstGeom>
        </p:spPr>
      </p:pic>
      <p:sp>
        <p:nvSpPr>
          <p:cNvPr id="15" name="TextBox 14">
            <a:extLst>
              <a:ext uri="{FF2B5EF4-FFF2-40B4-BE49-F238E27FC236}">
                <a16:creationId xmlns:a16="http://schemas.microsoft.com/office/drawing/2014/main" id="{1532A511-3635-02FE-BE66-DC54537F7B9A}"/>
              </a:ext>
            </a:extLst>
          </p:cNvPr>
          <p:cNvSpPr txBox="1"/>
          <p:nvPr/>
        </p:nvSpPr>
        <p:spPr>
          <a:xfrm>
            <a:off x="303017" y="2142789"/>
            <a:ext cx="11583445" cy="338554"/>
          </a:xfrm>
          <a:prstGeom prst="rect">
            <a:avLst/>
          </a:prstGeom>
          <a:noFill/>
        </p:spPr>
        <p:txBody>
          <a:bodyPr wrap="square">
            <a:spAutoFit/>
          </a:bodyPr>
          <a:lstStyle/>
          <a:p>
            <a:pPr lvl="1">
              <a:buFont typeface="Arial" panose="020B0604020202020204" pitchFamily="34" charset="0"/>
              <a:buChar char="•"/>
            </a:pPr>
            <a:r>
              <a:rPr lang="en-US" sz="1600" b="0"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 Collocation points </a:t>
            </a: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for the PINNs were created using </a:t>
            </a:r>
            <a:r>
              <a:rPr lang="en-US" sz="1600" b="0"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Latin Hypercube sampling.</a:t>
            </a:r>
          </a:p>
        </p:txBody>
      </p:sp>
      <p:sp>
        <p:nvSpPr>
          <p:cNvPr id="16" name="TextBox 15">
            <a:extLst>
              <a:ext uri="{FF2B5EF4-FFF2-40B4-BE49-F238E27FC236}">
                <a16:creationId xmlns:a16="http://schemas.microsoft.com/office/drawing/2014/main" id="{EC3A3B99-8B69-6D91-9C58-0BAFD6DCB1D3}"/>
              </a:ext>
            </a:extLst>
          </p:cNvPr>
          <p:cNvSpPr txBox="1"/>
          <p:nvPr/>
        </p:nvSpPr>
        <p:spPr>
          <a:xfrm>
            <a:off x="335435" y="2637347"/>
            <a:ext cx="11280627" cy="338554"/>
          </a:xfrm>
          <a:prstGeom prst="rect">
            <a:avLst/>
          </a:prstGeom>
          <a:noFill/>
        </p:spPr>
        <p:txBody>
          <a:bodyPr wrap="square">
            <a:spAutoFit/>
          </a:bodyPr>
          <a:lstStyle/>
          <a:p>
            <a:pPr lvl="1">
              <a:buFont typeface="Arial" panose="020B0604020202020204" pitchFamily="34" charset="0"/>
              <a:buChar char="•"/>
            </a:pP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 It was noted that </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Hybrid and Tanh</a:t>
            </a:r>
            <a:r>
              <a:rPr lang="en-US" sz="1600" b="0"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 activation functions might be most effective for PDEs with </a:t>
            </a:r>
            <a:r>
              <a:rPr lang="en-US" sz="1600" b="1"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source terms</a:t>
            </a:r>
            <a:r>
              <a:rPr lang="en-US" sz="1600" b="1" i="0" dirty="0">
                <a:solidFill>
                  <a:schemeClr val="accent1">
                    <a:lumMod val="50000"/>
                  </a:schemeClr>
                </a:solidFill>
                <a:effectLst/>
                <a:latin typeface="Times New Roman" panose="02020603050405020304" pitchFamily="18" charset="0"/>
                <a:cs typeface="Times New Roman" panose="02020603050405020304" pitchFamily="18" charset="0"/>
              </a:rPr>
              <a:t> </a:t>
            </a: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in PINN models.</a:t>
            </a:r>
          </a:p>
        </p:txBody>
      </p:sp>
      <p:sp>
        <p:nvSpPr>
          <p:cNvPr id="18" name="TextBox 17">
            <a:extLst>
              <a:ext uri="{FF2B5EF4-FFF2-40B4-BE49-F238E27FC236}">
                <a16:creationId xmlns:a16="http://schemas.microsoft.com/office/drawing/2014/main" id="{47347E43-C798-0F84-6445-ED51DF85BE5C}"/>
              </a:ext>
            </a:extLst>
          </p:cNvPr>
          <p:cNvSpPr txBox="1"/>
          <p:nvPr/>
        </p:nvSpPr>
        <p:spPr>
          <a:xfrm>
            <a:off x="5090295" y="1788637"/>
            <a:ext cx="7582889" cy="338554"/>
          </a:xfrm>
          <a:prstGeom prst="rect">
            <a:avLst/>
          </a:prstGeom>
          <a:noFill/>
        </p:spPr>
        <p:txBody>
          <a:bodyPr wrap="square" rtlCol="0">
            <a:spAutoFit/>
          </a:bodyPr>
          <a:lstStyle/>
          <a:p>
            <a:r>
              <a:rPr lang="en-US" sz="1600" i="1" dirty="0">
                <a:solidFill>
                  <a:schemeClr val="accent1">
                    <a:lumMod val="50000"/>
                  </a:schemeClr>
                </a:solidFill>
                <a:latin typeface="Times New Roman" panose="02020603050405020304" pitchFamily="18" charset="0"/>
                <a:cs typeface="Times New Roman" panose="02020603050405020304" pitchFamily="18" charset="0"/>
              </a:rPr>
              <a:t>Fig 18: </a:t>
            </a:r>
            <a:r>
              <a:rPr lang="en-US" sz="1600" b="0" i="1" dirty="0">
                <a:solidFill>
                  <a:schemeClr val="accent1">
                    <a:lumMod val="50000"/>
                  </a:schemeClr>
                </a:solidFill>
                <a:effectLst/>
                <a:latin typeface="Times New Roman" panose="02020603050405020304" pitchFamily="18" charset="0"/>
                <a:cs typeface="Times New Roman" panose="02020603050405020304" pitchFamily="18" charset="0"/>
              </a:rPr>
              <a:t>From left to right: epidermis, dermis, and fat.[</a:t>
            </a:r>
            <a:r>
              <a:rPr lang="en-IN" sz="1600" i="1" dirty="0">
                <a:solidFill>
                  <a:schemeClr val="accent1">
                    <a:lumMod val="50000"/>
                  </a:schemeClr>
                </a:solidFill>
                <a:effectLst/>
                <a:latin typeface="Times New Roman" panose="02020603050405020304" pitchFamily="18" charset="0"/>
                <a:cs typeface="Times New Roman" panose="02020603050405020304" pitchFamily="18" charset="0"/>
              </a:rPr>
              <a:t>Brett Bowman et al.,2023</a:t>
            </a:r>
            <a:r>
              <a:rPr lang="en-US" sz="1600" b="0" i="1" dirty="0">
                <a:solidFill>
                  <a:schemeClr val="accent1">
                    <a:lumMod val="50000"/>
                  </a:schemeClr>
                </a:solidFill>
                <a:effectLst/>
                <a:latin typeface="Times New Roman" panose="02020603050405020304" pitchFamily="18" charset="0"/>
                <a:cs typeface="Times New Roman" panose="02020603050405020304" pitchFamily="18" charset="0"/>
              </a:rPr>
              <a:t>][15]</a:t>
            </a:r>
            <a:r>
              <a:rPr lang="en-US" sz="1600" i="1" dirty="0">
                <a:solidFill>
                  <a:schemeClr val="accent1">
                    <a:lumMod val="50000"/>
                  </a:schemeClr>
                </a:solidFill>
                <a:latin typeface="Times New Roman" panose="02020603050405020304" pitchFamily="18" charset="0"/>
                <a:cs typeface="Times New Roman" panose="02020603050405020304" pitchFamily="18" charset="0"/>
              </a:rPr>
              <a:t> </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F321C5A-D106-1B23-FA1E-0792C807209D}"/>
              </a:ext>
            </a:extLst>
          </p:cNvPr>
          <p:cNvSpPr txBox="1"/>
          <p:nvPr/>
        </p:nvSpPr>
        <p:spPr>
          <a:xfrm>
            <a:off x="2507039" y="6121417"/>
            <a:ext cx="7424640" cy="338554"/>
          </a:xfrm>
          <a:prstGeom prst="rect">
            <a:avLst/>
          </a:prstGeom>
          <a:noFill/>
        </p:spPr>
        <p:txBody>
          <a:bodyPr wrap="square" rtlCol="0">
            <a:spAutoFit/>
          </a:bodyPr>
          <a:lstStyle/>
          <a:p>
            <a:r>
              <a:rPr lang="en-US" sz="1600" i="1" dirty="0">
                <a:solidFill>
                  <a:schemeClr val="accent1">
                    <a:lumMod val="50000"/>
                  </a:schemeClr>
                </a:solidFill>
                <a:latin typeface="Times New Roman" panose="02020603050405020304" pitchFamily="18" charset="0"/>
                <a:cs typeface="Times New Roman" panose="02020603050405020304" pitchFamily="18" charset="0"/>
              </a:rPr>
              <a:t>Fig 19: Predicted temperature profile along depth</a:t>
            </a:r>
            <a:r>
              <a:rPr lang="en-US" sz="1600" b="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IN" sz="1600" i="1" dirty="0">
                <a:solidFill>
                  <a:schemeClr val="accent1">
                    <a:lumMod val="50000"/>
                  </a:schemeClr>
                </a:solidFill>
                <a:effectLst/>
                <a:latin typeface="Times New Roman" panose="02020603050405020304" pitchFamily="18" charset="0"/>
                <a:cs typeface="Times New Roman" panose="02020603050405020304" pitchFamily="18" charset="0"/>
              </a:rPr>
              <a:t>Brett Bowman et al.,2023</a:t>
            </a:r>
            <a:r>
              <a:rPr lang="en-US" sz="1600" b="0" i="1" dirty="0">
                <a:solidFill>
                  <a:schemeClr val="accent1">
                    <a:lumMod val="50000"/>
                  </a:schemeClr>
                </a:solidFill>
                <a:effectLst/>
                <a:latin typeface="Times New Roman" panose="02020603050405020304" pitchFamily="18" charset="0"/>
                <a:cs typeface="Times New Roman" panose="02020603050405020304" pitchFamily="18" charset="0"/>
              </a:rPr>
              <a:t>][15]</a:t>
            </a:r>
            <a:r>
              <a:rPr lang="en-US" sz="1600" i="1" dirty="0">
                <a:solidFill>
                  <a:schemeClr val="accent1">
                    <a:lumMod val="50000"/>
                  </a:schemeClr>
                </a:solidFill>
                <a:latin typeface="Times New Roman" panose="02020603050405020304" pitchFamily="18" charset="0"/>
                <a:cs typeface="Times New Roman" panose="02020603050405020304" pitchFamily="18" charset="0"/>
              </a:rPr>
              <a:t> </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4E265B2D-E43A-D76B-1BB5-84EB81353B5A}"/>
              </a:ext>
            </a:extLst>
          </p:cNvPr>
          <p:cNvGrpSpPr/>
          <p:nvPr/>
        </p:nvGrpSpPr>
        <p:grpSpPr>
          <a:xfrm>
            <a:off x="3643180" y="3068702"/>
            <a:ext cx="4903120" cy="3091719"/>
            <a:chOff x="6997850" y="1974828"/>
            <a:chExt cx="4702226" cy="2647959"/>
          </a:xfrm>
        </p:grpSpPr>
        <p:pic>
          <p:nvPicPr>
            <p:cNvPr id="21" name="Picture 20">
              <a:extLst>
                <a:ext uri="{FF2B5EF4-FFF2-40B4-BE49-F238E27FC236}">
                  <a16:creationId xmlns:a16="http://schemas.microsoft.com/office/drawing/2014/main" id="{869410F8-C181-929E-D2C9-A8D0FDE16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6997850" y="1974828"/>
              <a:ext cx="4702226" cy="2647959"/>
            </a:xfrm>
            <a:prstGeom prst="rect">
              <a:avLst/>
            </a:prstGeom>
          </p:spPr>
        </p:pic>
        <p:sp>
          <p:nvSpPr>
            <p:cNvPr id="22" name="TextBox 21">
              <a:extLst>
                <a:ext uri="{FF2B5EF4-FFF2-40B4-BE49-F238E27FC236}">
                  <a16:creationId xmlns:a16="http://schemas.microsoft.com/office/drawing/2014/main" id="{D5825E41-E94C-7796-F0FB-721F72698AFF}"/>
                </a:ext>
              </a:extLst>
            </p:cNvPr>
            <p:cNvSpPr txBox="1"/>
            <p:nvPr/>
          </p:nvSpPr>
          <p:spPr>
            <a:xfrm>
              <a:off x="7908014" y="2536944"/>
              <a:ext cx="955319" cy="277442"/>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Hybrid</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E8CC865-20F9-6FB3-CDC6-5F61757CA1E7}"/>
                </a:ext>
              </a:extLst>
            </p:cNvPr>
            <p:cNvSpPr txBox="1"/>
            <p:nvPr/>
          </p:nvSpPr>
          <p:spPr>
            <a:xfrm>
              <a:off x="10386479" y="2511057"/>
              <a:ext cx="862173" cy="277442"/>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Tanh</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FBDEF3B-61D0-46E7-7045-42DE654A93F9}"/>
                </a:ext>
              </a:extLst>
            </p:cNvPr>
            <p:cNvSpPr txBox="1"/>
            <p:nvPr/>
          </p:nvSpPr>
          <p:spPr>
            <a:xfrm>
              <a:off x="9146131" y="3789510"/>
              <a:ext cx="862173" cy="277442"/>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ELU</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grpSp>
      <p:sp>
        <p:nvSpPr>
          <p:cNvPr id="25" name="TextBox 24">
            <a:extLst>
              <a:ext uri="{FF2B5EF4-FFF2-40B4-BE49-F238E27FC236}">
                <a16:creationId xmlns:a16="http://schemas.microsoft.com/office/drawing/2014/main" id="{38854437-66E2-0572-3C3B-9A9D6D640111}"/>
              </a:ext>
            </a:extLst>
          </p:cNvPr>
          <p:cNvSpPr txBox="1"/>
          <p:nvPr/>
        </p:nvSpPr>
        <p:spPr>
          <a:xfrm>
            <a:off x="476717" y="567306"/>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PINNS:</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916B1008-0BA3-2670-B32A-FF47444B030C}"/>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spTree>
    <p:extLst>
      <p:ext uri="{BB962C8B-B14F-4D97-AF65-F5344CB8AC3E}">
        <p14:creationId xmlns:p14="http://schemas.microsoft.com/office/powerpoint/2010/main" val="231430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13</a:t>
            </a:fld>
            <a:endParaRPr lang="en-IN" sz="1600" dirty="0">
              <a:solidFill>
                <a:schemeClr val="accent1">
                  <a:lumMod val="50000"/>
                </a:schemeClr>
              </a:solidFill>
            </a:endParaRPr>
          </a:p>
        </p:txBody>
      </p:sp>
      <p:sp>
        <p:nvSpPr>
          <p:cNvPr id="7" name="Slide Number Placeholder 1">
            <a:extLst>
              <a:ext uri="{FF2B5EF4-FFF2-40B4-BE49-F238E27FC236}">
                <a16:creationId xmlns:a16="http://schemas.microsoft.com/office/drawing/2014/main" id="{6A61A74F-F6FD-3B4C-91AC-4C7316DA5562}"/>
              </a:ext>
            </a:extLst>
          </p:cNvPr>
          <p:cNvSpPr txBox="1">
            <a:spLocks/>
          </p:cNvSpPr>
          <p:nvPr/>
        </p:nvSpPr>
        <p:spPr>
          <a:xfrm>
            <a:off x="9066684" y="6160421"/>
            <a:ext cx="2794139"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solidFill>
                <a:schemeClr val="accent1">
                  <a:lumMod val="50000"/>
                </a:schemeClr>
              </a:solidFill>
            </a:endParaRPr>
          </a:p>
        </p:txBody>
      </p:sp>
      <p:sp>
        <p:nvSpPr>
          <p:cNvPr id="13" name="TextBox 12">
            <a:extLst>
              <a:ext uri="{FF2B5EF4-FFF2-40B4-BE49-F238E27FC236}">
                <a16:creationId xmlns:a16="http://schemas.microsoft.com/office/drawing/2014/main" id="{2FF042F6-70CA-CEE4-83B6-4C95890C3C1D}"/>
              </a:ext>
            </a:extLst>
          </p:cNvPr>
          <p:cNvSpPr txBox="1"/>
          <p:nvPr/>
        </p:nvSpPr>
        <p:spPr>
          <a:xfrm>
            <a:off x="503239" y="880287"/>
            <a:ext cx="11183005" cy="786754"/>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Liao et al., used physics-informed NN to construct a hybrid physics-based data-driven thermal modelling technique for AM operations.</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B929382-0D26-FFD0-79D1-387C097B8A21}"/>
              </a:ext>
            </a:extLst>
          </p:cNvPr>
          <p:cNvSpPr txBox="1"/>
          <p:nvPr/>
        </p:nvSpPr>
        <p:spPr>
          <a:xfrm>
            <a:off x="503238" y="1582222"/>
            <a:ext cx="11596772" cy="786754"/>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In order to anticipate full-field temperature history and identify unidentified material and process factors, partially seen temperature data from an infrared camera is integrated with the laws of physics.</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CFA69834-85D9-85FB-AA43-606E787A8B00}"/>
              </a:ext>
            </a:extLst>
          </p:cNvPr>
          <p:cNvPicPr>
            <a:picLocks noChangeAspect="1"/>
          </p:cNvPicPr>
          <p:nvPr/>
        </p:nvPicPr>
        <p:blipFill>
          <a:blip r:embed="rId2"/>
          <a:stretch>
            <a:fillRect/>
          </a:stretch>
        </p:blipFill>
        <p:spPr>
          <a:xfrm>
            <a:off x="6206835" y="2340098"/>
            <a:ext cx="5653988" cy="3076506"/>
          </a:xfrm>
          <a:prstGeom prst="rect">
            <a:avLst/>
          </a:prstGeom>
        </p:spPr>
      </p:pic>
      <p:sp>
        <p:nvSpPr>
          <p:cNvPr id="19" name="TextBox 18">
            <a:extLst>
              <a:ext uri="{FF2B5EF4-FFF2-40B4-BE49-F238E27FC236}">
                <a16:creationId xmlns:a16="http://schemas.microsoft.com/office/drawing/2014/main" id="{81F02313-771C-EE9D-A6BD-41676A8E680B}"/>
              </a:ext>
            </a:extLst>
          </p:cNvPr>
          <p:cNvSpPr txBox="1"/>
          <p:nvPr/>
        </p:nvSpPr>
        <p:spPr>
          <a:xfrm>
            <a:off x="6383389" y="5416604"/>
            <a:ext cx="5880804"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PINN predicted temperature field matches well with the FEM results, with the RMSE of 14.07 K.</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05D3470-3612-D1A7-1C39-A683A457DA4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2000"/>
                    </a14:imgEffect>
                  </a14:imgLayer>
                </a14:imgProps>
              </a:ext>
            </a:extLst>
          </a:blip>
          <a:stretch>
            <a:fillRect/>
          </a:stretch>
        </p:blipFill>
        <p:spPr>
          <a:xfrm>
            <a:off x="1091246" y="2550582"/>
            <a:ext cx="4799211" cy="3407619"/>
          </a:xfrm>
          <a:prstGeom prst="rect">
            <a:avLst/>
          </a:prstGeom>
        </p:spPr>
        <p:style>
          <a:lnRef idx="2">
            <a:schemeClr val="accent4">
              <a:shade val="15000"/>
            </a:schemeClr>
          </a:lnRef>
          <a:fillRef idx="1">
            <a:schemeClr val="accent4"/>
          </a:fillRef>
          <a:effectRef idx="0">
            <a:schemeClr val="accent4"/>
          </a:effectRef>
          <a:fontRef idx="minor">
            <a:schemeClr val="lt1"/>
          </a:fontRef>
        </p:style>
      </p:pic>
      <p:sp>
        <p:nvSpPr>
          <p:cNvPr id="22" name="TextBox 21">
            <a:extLst>
              <a:ext uri="{FF2B5EF4-FFF2-40B4-BE49-F238E27FC236}">
                <a16:creationId xmlns:a16="http://schemas.microsoft.com/office/drawing/2014/main" id="{89A48C9F-CDA9-CB01-9304-8C34D7606DB6}"/>
              </a:ext>
            </a:extLst>
          </p:cNvPr>
          <p:cNvSpPr txBox="1"/>
          <p:nvPr/>
        </p:nvSpPr>
        <p:spPr>
          <a:xfrm>
            <a:off x="1202081" y="6035206"/>
            <a:ext cx="5004754"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15: Hybrid PINN architecture [</a:t>
            </a:r>
            <a:r>
              <a:rPr lang="en-US" sz="1400" dirty="0">
                <a:solidFill>
                  <a:schemeClr val="accent1">
                    <a:lumMod val="50000"/>
                  </a:schemeClr>
                </a:solidFill>
                <a:latin typeface="Times New Roman" panose="02020603050405020304" pitchFamily="18" charset="0"/>
                <a:cs typeface="Times New Roman" panose="02020603050405020304" pitchFamily="18" charset="0"/>
              </a:rPr>
              <a:t>Liao et al., 2023</a:t>
            </a:r>
            <a:r>
              <a:rPr lang="en-IN" sz="1400" i="1" dirty="0">
                <a:solidFill>
                  <a:schemeClr val="accent1">
                    <a:lumMod val="50000"/>
                  </a:schemeClr>
                </a:solidFill>
                <a:latin typeface="Times New Roman" panose="02020603050405020304" pitchFamily="18" charset="0"/>
                <a:cs typeface="Times New Roman" panose="02020603050405020304" pitchFamily="18" charset="0"/>
              </a:rPr>
              <a:t>] [16]</a:t>
            </a:r>
            <a:endParaRPr lang="en-US"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ED40BE15-2A9D-FE22-8723-7404446C0EC0}"/>
              </a:ext>
            </a:extLst>
          </p:cNvPr>
          <p:cNvSpPr txBox="1"/>
          <p:nvPr/>
        </p:nvSpPr>
        <p:spPr>
          <a:xfrm>
            <a:off x="6301624" y="5992314"/>
            <a:ext cx="5880804"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16: Temperature profile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upto</a:t>
            </a:r>
            <a:r>
              <a:rPr lang="en-US" sz="1400" i="1" dirty="0">
                <a:solidFill>
                  <a:schemeClr val="accent1">
                    <a:lumMod val="50000"/>
                  </a:schemeClr>
                </a:solidFill>
                <a:latin typeface="Times New Roman" panose="02020603050405020304" pitchFamily="18" charset="0"/>
                <a:cs typeface="Times New Roman" panose="02020603050405020304" pitchFamily="18" charset="0"/>
              </a:rPr>
              <a:t> 2.5 sec from top view [</a:t>
            </a:r>
            <a:r>
              <a:rPr lang="en-US" sz="1400" dirty="0">
                <a:solidFill>
                  <a:schemeClr val="accent1">
                    <a:lumMod val="50000"/>
                  </a:schemeClr>
                </a:solidFill>
                <a:latin typeface="Times New Roman" panose="02020603050405020304" pitchFamily="18" charset="0"/>
                <a:cs typeface="Times New Roman" panose="02020603050405020304" pitchFamily="18" charset="0"/>
              </a:rPr>
              <a:t>Liao et al., 2023</a:t>
            </a:r>
            <a:r>
              <a:rPr lang="en-US" sz="1400" i="1" dirty="0">
                <a:solidFill>
                  <a:schemeClr val="accent1">
                    <a:lumMod val="50000"/>
                  </a:schemeClr>
                </a:solidFill>
                <a:latin typeface="Times New Roman" panose="02020603050405020304" pitchFamily="18" charset="0"/>
                <a:cs typeface="Times New Roman" panose="02020603050405020304" pitchFamily="18" charset="0"/>
              </a:rPr>
              <a:t>][16]</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5DBD02D0-7D2F-4802-960B-8F844D98632C}"/>
              </a:ext>
            </a:extLst>
          </p:cNvPr>
          <p:cNvSpPr txBox="1"/>
          <p:nvPr/>
        </p:nvSpPr>
        <p:spPr>
          <a:xfrm>
            <a:off x="503238" y="571729"/>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PINNS:</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E2C32C7-A1BD-BC86-F412-5DAB0DCCA3F6}"/>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sp>
        <p:nvSpPr>
          <p:cNvPr id="3" name="Rectangle 2">
            <a:extLst>
              <a:ext uri="{FF2B5EF4-FFF2-40B4-BE49-F238E27FC236}">
                <a16:creationId xmlns:a16="http://schemas.microsoft.com/office/drawing/2014/main" id="{8A4D3935-F934-5FEC-C7AD-B741CE50E426}"/>
              </a:ext>
            </a:extLst>
          </p:cNvPr>
          <p:cNvSpPr/>
          <p:nvPr/>
        </p:nvSpPr>
        <p:spPr>
          <a:xfrm>
            <a:off x="3962400" y="5333271"/>
            <a:ext cx="558800" cy="3847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0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2" grpId="0"/>
      <p:bldP spid="23"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A45C504-964E-65DC-192D-0172529CB190}"/>
              </a:ext>
            </a:extLst>
          </p:cNvPr>
          <p:cNvPicPr>
            <a:picLocks noChangeAspect="1"/>
          </p:cNvPicPr>
          <p:nvPr/>
        </p:nvPicPr>
        <p:blipFill rotWithShape="1">
          <a:blip r:embed="rId2"/>
          <a:srcRect b="9095"/>
          <a:stretch/>
        </p:blipFill>
        <p:spPr>
          <a:xfrm>
            <a:off x="5323832" y="4059517"/>
            <a:ext cx="3496060" cy="2233251"/>
          </a:xfrm>
          <a:prstGeom prst="rect">
            <a:avLst/>
          </a:prstGeom>
        </p:spPr>
      </p:pic>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14</a:t>
            </a:fld>
            <a:endParaRPr lang="en-IN" sz="1600" dirty="0">
              <a:solidFill>
                <a:schemeClr val="accent1">
                  <a:lumMod val="50000"/>
                </a:schemeClr>
              </a:solidFill>
            </a:endParaRPr>
          </a:p>
        </p:txBody>
      </p:sp>
      <p:sp>
        <p:nvSpPr>
          <p:cNvPr id="24" name="TextBox 23">
            <a:extLst>
              <a:ext uri="{FF2B5EF4-FFF2-40B4-BE49-F238E27FC236}">
                <a16:creationId xmlns:a16="http://schemas.microsoft.com/office/drawing/2014/main" id="{5DBD02D0-7D2F-4802-960B-8F844D98632C}"/>
              </a:ext>
            </a:extLst>
          </p:cNvPr>
          <p:cNvSpPr txBox="1"/>
          <p:nvPr/>
        </p:nvSpPr>
        <p:spPr>
          <a:xfrm>
            <a:off x="650820" y="954236"/>
            <a:ext cx="11183006" cy="369332"/>
          </a:xfrm>
          <a:prstGeom prst="rect">
            <a:avLst/>
          </a:prstGeom>
          <a:noFill/>
        </p:spPr>
        <p:txBody>
          <a:bodyPr wrap="square" rtlCol="0">
            <a:spAutoFit/>
          </a:bodyPr>
          <a:lstStyle/>
          <a:p>
            <a:r>
              <a:rPr lang="en-US" b="1" dirty="0">
                <a:solidFill>
                  <a:srgbClr val="C00000"/>
                </a:solidFill>
                <a:latin typeface="Times New Roman" panose="02020603050405020304" pitchFamily="18" charset="0"/>
                <a:cs typeface="Times New Roman" panose="02020603050405020304" pitchFamily="18" charset="0"/>
              </a:rPr>
              <a:t>Objective:</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E2C32C7-A1BD-BC86-F412-5DAB0DCCA3F6}"/>
              </a:ext>
            </a:extLst>
          </p:cNvPr>
          <p:cNvSpPr txBox="1"/>
          <p:nvPr/>
        </p:nvSpPr>
        <p:spPr>
          <a:xfrm>
            <a:off x="147580" y="2159"/>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ML for AM: Data Driven Approach</a:t>
            </a:r>
            <a:endParaRPr lang="en-IN" sz="2400" dirty="0">
              <a:solidFill>
                <a:schemeClr val="accent1">
                  <a:lumMod val="50000"/>
                </a:schemeClr>
              </a:solidFill>
            </a:endParaRPr>
          </a:p>
        </p:txBody>
      </p:sp>
      <p:pic>
        <p:nvPicPr>
          <p:cNvPr id="4" name="Picture 3">
            <a:extLst>
              <a:ext uri="{FF2B5EF4-FFF2-40B4-BE49-F238E27FC236}">
                <a16:creationId xmlns:a16="http://schemas.microsoft.com/office/drawing/2014/main" id="{D04B43F4-564A-DFE7-C5D9-38CA786E4DF8}"/>
              </a:ext>
            </a:extLst>
          </p:cNvPr>
          <p:cNvPicPr>
            <a:picLocks noChangeAspect="1"/>
          </p:cNvPicPr>
          <p:nvPr/>
        </p:nvPicPr>
        <p:blipFill>
          <a:blip r:embed="rId3"/>
          <a:stretch>
            <a:fillRect/>
          </a:stretch>
        </p:blipFill>
        <p:spPr>
          <a:xfrm>
            <a:off x="6096000" y="565232"/>
            <a:ext cx="3405310" cy="1925017"/>
          </a:xfrm>
          <a:prstGeom prst="rect">
            <a:avLst/>
          </a:prstGeom>
        </p:spPr>
      </p:pic>
      <p:pic>
        <p:nvPicPr>
          <p:cNvPr id="6" name="Picture 5">
            <a:extLst>
              <a:ext uri="{FF2B5EF4-FFF2-40B4-BE49-F238E27FC236}">
                <a16:creationId xmlns:a16="http://schemas.microsoft.com/office/drawing/2014/main" id="{E0659FCF-707D-62F1-DBEF-46085D628EB0}"/>
              </a:ext>
            </a:extLst>
          </p:cNvPr>
          <p:cNvPicPr>
            <a:picLocks noChangeAspect="1"/>
          </p:cNvPicPr>
          <p:nvPr/>
        </p:nvPicPr>
        <p:blipFill>
          <a:blip r:embed="rId4"/>
          <a:stretch>
            <a:fillRect/>
          </a:stretch>
        </p:blipFill>
        <p:spPr>
          <a:xfrm>
            <a:off x="9501310" y="837226"/>
            <a:ext cx="2524994" cy="1423472"/>
          </a:xfrm>
          <a:prstGeom prst="rect">
            <a:avLst/>
          </a:prstGeom>
        </p:spPr>
      </p:pic>
      <p:sp>
        <p:nvSpPr>
          <p:cNvPr id="10" name="Rectangle 1">
            <a:extLst>
              <a:ext uri="{FF2B5EF4-FFF2-40B4-BE49-F238E27FC236}">
                <a16:creationId xmlns:a16="http://schemas.microsoft.com/office/drawing/2014/main" id="{6A716BB0-370B-C0F6-2BF9-FD9210E841AD}"/>
              </a:ext>
            </a:extLst>
          </p:cNvPr>
          <p:cNvSpPr>
            <a:spLocks noChangeArrowheads="1"/>
          </p:cNvSpPr>
          <p:nvPr/>
        </p:nvSpPr>
        <p:spPr bwMode="auto">
          <a:xfrm>
            <a:off x="861822" y="2490249"/>
            <a:ext cx="7523695" cy="300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Abaqus software is used for domain and tool path meshing.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dirty="0" err="1">
                <a:solidFill>
                  <a:schemeClr val="accent1">
                    <a:lumMod val="50000"/>
                  </a:schemeClr>
                </a:solidFill>
                <a:latin typeface="Times New Roman" panose="02020603050405020304" pitchFamily="18" charset="0"/>
                <a:cs typeface="Times New Roman" panose="02020603050405020304" pitchFamily="18" charset="0"/>
              </a:rPr>
              <a:t>Simufact</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 Welding is employed for simulations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Assigning material and heat source parameters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Extracting time-temperature records through post-processing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The simulation generates the temperature profile for:</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Contour pattern</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Zig-zag horizontal pattern</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Zig-zag vertical pattern</a:t>
            </a:r>
          </a:p>
        </p:txBody>
      </p:sp>
      <p:sp>
        <p:nvSpPr>
          <p:cNvPr id="14" name="TextBox 13">
            <a:extLst>
              <a:ext uri="{FF2B5EF4-FFF2-40B4-BE49-F238E27FC236}">
                <a16:creationId xmlns:a16="http://schemas.microsoft.com/office/drawing/2014/main" id="{13844320-D544-B6AE-65F0-E74FB7261F69}"/>
              </a:ext>
            </a:extLst>
          </p:cNvPr>
          <p:cNvSpPr txBox="1"/>
          <p:nvPr/>
        </p:nvSpPr>
        <p:spPr>
          <a:xfrm>
            <a:off x="165696" y="559068"/>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Applied on WAAM:</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D31951D-798D-818C-998A-DAB5B2EDCBB5}"/>
              </a:ext>
            </a:extLst>
          </p:cNvPr>
          <p:cNvSpPr txBox="1"/>
          <p:nvPr/>
        </p:nvSpPr>
        <p:spPr>
          <a:xfrm>
            <a:off x="861822" y="1381251"/>
            <a:ext cx="5438274" cy="584775"/>
          </a:xfrm>
          <a:prstGeom prst="rect">
            <a:avLst/>
          </a:prstGeom>
          <a:noFill/>
        </p:spPr>
        <p:txBody>
          <a:bodyPr wrap="square">
            <a:spAutoFit/>
          </a:bodyPr>
          <a:lstStyle/>
          <a:p>
            <a:r>
              <a:rPr lang="en-US" sz="1600" kern="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goal is to predict the temperature profile of the material given the tool path and initial temperature profile.</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1C783E2-DF67-B4EC-6057-70B2900A597A}"/>
              </a:ext>
            </a:extLst>
          </p:cNvPr>
          <p:cNvSpPr txBox="1"/>
          <p:nvPr/>
        </p:nvSpPr>
        <p:spPr>
          <a:xfrm>
            <a:off x="650820" y="2143555"/>
            <a:ext cx="11183006" cy="369332"/>
          </a:xfrm>
          <a:prstGeom prst="rect">
            <a:avLst/>
          </a:prstGeom>
          <a:noFill/>
        </p:spPr>
        <p:txBody>
          <a:bodyPr wrap="square" rtlCol="0">
            <a:spAutoFit/>
          </a:bodyPr>
          <a:lstStyle/>
          <a:p>
            <a:r>
              <a:rPr lang="en-US" b="1" dirty="0">
                <a:solidFill>
                  <a:srgbClr val="C00000"/>
                </a:solidFill>
                <a:latin typeface="Times New Roman" panose="02020603050405020304" pitchFamily="18" charset="0"/>
                <a:cs typeface="Times New Roman" panose="02020603050405020304" pitchFamily="18" charset="0"/>
              </a:rPr>
              <a:t>Data Generation:</a:t>
            </a:r>
            <a:endParaRPr lang="en-IN" b="1" dirty="0">
              <a:solidFill>
                <a:srgbClr val="C00000"/>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1104F395-4F91-3A21-0339-1CA99FFE355F}"/>
              </a:ext>
            </a:extLst>
          </p:cNvPr>
          <p:cNvPicPr>
            <a:picLocks noChangeAspect="1"/>
          </p:cNvPicPr>
          <p:nvPr/>
        </p:nvPicPr>
        <p:blipFill>
          <a:blip r:embed="rId5"/>
          <a:stretch>
            <a:fillRect/>
          </a:stretch>
        </p:blipFill>
        <p:spPr>
          <a:xfrm>
            <a:off x="6652079" y="2798026"/>
            <a:ext cx="5208968" cy="1146841"/>
          </a:xfrm>
          <a:prstGeom prst="rect">
            <a:avLst/>
          </a:prstGeom>
        </p:spPr>
      </p:pic>
      <p:pic>
        <p:nvPicPr>
          <p:cNvPr id="26" name="Picture 25">
            <a:extLst>
              <a:ext uri="{FF2B5EF4-FFF2-40B4-BE49-F238E27FC236}">
                <a16:creationId xmlns:a16="http://schemas.microsoft.com/office/drawing/2014/main" id="{94D5FF85-A9D4-C03B-6B15-0F955D602F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2437" y="4127513"/>
            <a:ext cx="3222625" cy="1819910"/>
          </a:xfrm>
          <a:prstGeom prst="rect">
            <a:avLst/>
          </a:prstGeom>
        </p:spPr>
      </p:pic>
      <p:sp>
        <p:nvSpPr>
          <p:cNvPr id="8" name="TextBox 7">
            <a:extLst>
              <a:ext uri="{FF2B5EF4-FFF2-40B4-BE49-F238E27FC236}">
                <a16:creationId xmlns:a16="http://schemas.microsoft.com/office/drawing/2014/main" id="{04EA5555-9D19-7E3A-08B9-06A7169F85AF}"/>
              </a:ext>
            </a:extLst>
          </p:cNvPr>
          <p:cNvSpPr txBox="1"/>
          <p:nvPr/>
        </p:nvSpPr>
        <p:spPr>
          <a:xfrm>
            <a:off x="7403347" y="2477835"/>
            <a:ext cx="5880804"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16: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Simufact</a:t>
            </a:r>
            <a:r>
              <a:rPr lang="en-US" sz="1400" i="1" dirty="0">
                <a:solidFill>
                  <a:schemeClr val="accent1">
                    <a:lumMod val="50000"/>
                  </a:schemeClr>
                </a:solidFill>
                <a:latin typeface="Times New Roman" panose="02020603050405020304" pitchFamily="18" charset="0"/>
                <a:cs typeface="Times New Roman" panose="02020603050405020304" pitchFamily="18" charset="0"/>
              </a:rPr>
              <a:t> welding software interface </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5E35757-8AC3-494A-2F63-5C3A85FC2D7C}"/>
              </a:ext>
            </a:extLst>
          </p:cNvPr>
          <p:cNvSpPr txBox="1"/>
          <p:nvPr/>
        </p:nvSpPr>
        <p:spPr>
          <a:xfrm>
            <a:off x="5286423" y="6159687"/>
            <a:ext cx="36604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17: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Goldak</a:t>
            </a:r>
            <a:r>
              <a:rPr lang="en-US" sz="1400" i="1" dirty="0">
                <a:solidFill>
                  <a:schemeClr val="accent1">
                    <a:lumMod val="50000"/>
                  </a:schemeClr>
                </a:solidFill>
                <a:latin typeface="Times New Roman" panose="02020603050405020304" pitchFamily="18" charset="0"/>
                <a:cs typeface="Times New Roman" panose="02020603050405020304" pitchFamily="18" charset="0"/>
              </a:rPr>
              <a:t> Double Ellipsoidal heat source </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4EACA86-FE64-FF5D-7A4A-FF9F437D654A}"/>
              </a:ext>
            </a:extLst>
          </p:cNvPr>
          <p:cNvSpPr txBox="1"/>
          <p:nvPr/>
        </p:nvSpPr>
        <p:spPr>
          <a:xfrm>
            <a:off x="8906244" y="5839572"/>
            <a:ext cx="36604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Table 1: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Goldak</a:t>
            </a:r>
            <a:r>
              <a:rPr lang="en-US" sz="1400" i="1" dirty="0">
                <a:solidFill>
                  <a:schemeClr val="accent1">
                    <a:lumMod val="50000"/>
                  </a:schemeClr>
                </a:solidFill>
                <a:latin typeface="Times New Roman" panose="02020603050405020304" pitchFamily="18" charset="0"/>
                <a:cs typeface="Times New Roman" panose="02020603050405020304" pitchFamily="18" charset="0"/>
              </a:rPr>
              <a:t> Heat source parameters</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31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25" grpId="0"/>
      <p:bldP spid="15" grpId="0"/>
      <p:bldP spid="8"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15</a:t>
            </a:fld>
            <a:endParaRPr lang="en-IN" sz="1600" dirty="0">
              <a:solidFill>
                <a:schemeClr val="accent1">
                  <a:lumMod val="50000"/>
                </a:schemeClr>
              </a:solidFill>
            </a:endParaRPr>
          </a:p>
        </p:txBody>
      </p:sp>
      <p:sp>
        <p:nvSpPr>
          <p:cNvPr id="12" name="Slide Number Placeholder 1">
            <a:extLst>
              <a:ext uri="{FF2B5EF4-FFF2-40B4-BE49-F238E27FC236}">
                <a16:creationId xmlns:a16="http://schemas.microsoft.com/office/drawing/2014/main" id="{79BBF35B-76F0-3864-9DE9-24A134067DE5}"/>
              </a:ext>
            </a:extLst>
          </p:cNvPr>
          <p:cNvSpPr txBox="1">
            <a:spLocks/>
          </p:cNvSpPr>
          <p:nvPr/>
        </p:nvSpPr>
        <p:spPr>
          <a:xfrm>
            <a:off x="9193694" y="6161155"/>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5B9902-0077-4036-A50E-FC57E35A599C}" type="slidenum">
              <a:rPr lang="en-IN" smtClean="0"/>
              <a:pPr/>
              <a:t>15</a:t>
            </a:fld>
            <a:endParaRPr lang="en-IN" dirty="0"/>
          </a:p>
        </p:txBody>
      </p:sp>
      <p:sp>
        <p:nvSpPr>
          <p:cNvPr id="24" name="TextBox 23">
            <a:extLst>
              <a:ext uri="{FF2B5EF4-FFF2-40B4-BE49-F238E27FC236}">
                <a16:creationId xmlns:a16="http://schemas.microsoft.com/office/drawing/2014/main" id="{5DBD02D0-7D2F-4802-960B-8F844D98632C}"/>
              </a:ext>
            </a:extLst>
          </p:cNvPr>
          <p:cNvSpPr txBox="1"/>
          <p:nvPr/>
        </p:nvSpPr>
        <p:spPr>
          <a:xfrm>
            <a:off x="503238" y="616100"/>
            <a:ext cx="11183006" cy="369332"/>
          </a:xfrm>
          <a:prstGeom prst="rect">
            <a:avLst/>
          </a:prstGeom>
          <a:noFill/>
        </p:spPr>
        <p:txBody>
          <a:bodyPr wrap="square" rtlCol="0">
            <a:spAutoFit/>
          </a:bodyPr>
          <a:lstStyle/>
          <a:p>
            <a:r>
              <a:rPr lang="en-US" b="1" dirty="0">
                <a:solidFill>
                  <a:srgbClr val="C00000"/>
                </a:solidFill>
                <a:latin typeface="Times New Roman" panose="02020603050405020304" pitchFamily="18" charset="0"/>
                <a:cs typeface="Times New Roman" panose="02020603050405020304" pitchFamily="18" charset="0"/>
              </a:rPr>
              <a:t>Data Generation:</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E2C32C7-A1BD-BC86-F412-5DAB0DCCA3F6}"/>
              </a:ext>
            </a:extLst>
          </p:cNvPr>
          <p:cNvSpPr txBox="1"/>
          <p:nvPr/>
        </p:nvSpPr>
        <p:spPr>
          <a:xfrm>
            <a:off x="2515" y="1332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ML for AM: Data Driven Approach</a:t>
            </a:r>
            <a:endParaRPr lang="en-IN" sz="2400" dirty="0">
              <a:solidFill>
                <a:schemeClr val="accent1">
                  <a:lumMod val="50000"/>
                </a:schemeClr>
              </a:solidFill>
            </a:endParaRPr>
          </a:p>
        </p:txBody>
      </p:sp>
      <p:pic>
        <p:nvPicPr>
          <p:cNvPr id="3" name="Picture 2" descr="A graph with blue lines&#10;&#10;Description automatically generated">
            <a:extLst>
              <a:ext uri="{FF2B5EF4-FFF2-40B4-BE49-F238E27FC236}">
                <a16:creationId xmlns:a16="http://schemas.microsoft.com/office/drawing/2014/main" id="{2A2E3BB5-0158-F1A8-97FD-2C953D653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60" y="3643864"/>
            <a:ext cx="2750185" cy="2049780"/>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23E1FB6B-44D3-8545-0AD3-F512FE524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577" y="3592989"/>
            <a:ext cx="2814320" cy="2092325"/>
          </a:xfrm>
          <a:prstGeom prst="rect">
            <a:avLst/>
          </a:prstGeom>
        </p:spPr>
      </p:pic>
      <p:pic>
        <p:nvPicPr>
          <p:cNvPr id="8" name="Picture 7" descr="A graph of lines with numbers&#10;&#10;Description automatically generated with medium confidence">
            <a:extLst>
              <a:ext uri="{FF2B5EF4-FFF2-40B4-BE49-F238E27FC236}">
                <a16:creationId xmlns:a16="http://schemas.microsoft.com/office/drawing/2014/main" id="{0EC46F9A-A8FA-A1E6-DA56-94C23A6982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1282" y="3614485"/>
            <a:ext cx="2845336" cy="2127046"/>
          </a:xfrm>
          <a:prstGeom prst="rect">
            <a:avLst/>
          </a:prstGeom>
        </p:spPr>
      </p:pic>
      <p:sp>
        <p:nvSpPr>
          <p:cNvPr id="14" name="TextBox 13">
            <a:extLst>
              <a:ext uri="{FF2B5EF4-FFF2-40B4-BE49-F238E27FC236}">
                <a16:creationId xmlns:a16="http://schemas.microsoft.com/office/drawing/2014/main" id="{AE934860-B4F2-4EF6-8F38-A1F16AB74DA4}"/>
              </a:ext>
            </a:extLst>
          </p:cNvPr>
          <p:cNvSpPr txBox="1"/>
          <p:nvPr/>
        </p:nvSpPr>
        <p:spPr>
          <a:xfrm>
            <a:off x="2898050" y="5742265"/>
            <a:ext cx="6295644" cy="417422"/>
          </a:xfrm>
          <a:prstGeom prst="rect">
            <a:avLst/>
          </a:prstGeom>
          <a:noFill/>
        </p:spPr>
        <p:txBody>
          <a:bodyPr wrap="square">
            <a:spAutoFit/>
          </a:bodyPr>
          <a:lstStyle/>
          <a:p>
            <a:pPr marL="914400" algn="just">
              <a:lnSpc>
                <a:spcPct val="150000"/>
              </a:lnSpc>
              <a:spcAft>
                <a:spcPts val="10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Dimensions: 211.2 x 52.8 mm, step : 3.3 mm</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A94987B2-D4FE-E747-C7E7-E03BFAA9EA57}"/>
              </a:ext>
            </a:extLst>
          </p:cNvPr>
          <p:cNvPicPr>
            <a:picLocks noChangeAspect="1"/>
          </p:cNvPicPr>
          <p:nvPr/>
        </p:nvPicPr>
        <p:blipFill>
          <a:blip r:embed="rId5"/>
          <a:stretch>
            <a:fillRect/>
          </a:stretch>
        </p:blipFill>
        <p:spPr>
          <a:xfrm>
            <a:off x="527954" y="968925"/>
            <a:ext cx="5566787" cy="1659491"/>
          </a:xfrm>
          <a:prstGeom prst="rect">
            <a:avLst/>
          </a:prstGeom>
        </p:spPr>
      </p:pic>
      <p:graphicFrame>
        <p:nvGraphicFramePr>
          <p:cNvPr id="29" name="Table 28">
            <a:extLst>
              <a:ext uri="{FF2B5EF4-FFF2-40B4-BE49-F238E27FC236}">
                <a16:creationId xmlns:a16="http://schemas.microsoft.com/office/drawing/2014/main" id="{5FB38894-1837-C9DB-B100-DF9677D5AAD0}"/>
              </a:ext>
            </a:extLst>
          </p:cNvPr>
          <p:cNvGraphicFramePr>
            <a:graphicFrameLocks noGrp="1"/>
          </p:cNvGraphicFramePr>
          <p:nvPr>
            <p:extLst>
              <p:ext uri="{D42A27DB-BD31-4B8C-83A1-F6EECF244321}">
                <p14:modId xmlns:p14="http://schemas.microsoft.com/office/powerpoint/2010/main" val="1577370043"/>
              </p:ext>
            </p:extLst>
          </p:nvPr>
        </p:nvGraphicFramePr>
        <p:xfrm>
          <a:off x="6315279" y="570695"/>
          <a:ext cx="5756829" cy="2718327"/>
        </p:xfrm>
        <a:graphic>
          <a:graphicData uri="http://schemas.openxmlformats.org/drawingml/2006/table">
            <a:tbl>
              <a:tblPr firstRow="1" firstCol="1" bandRow="1">
                <a:tableStyleId>{46F890A9-2807-4EBB-B81D-B2AA78EC7F39}</a:tableStyleId>
              </a:tblPr>
              <a:tblGrid>
                <a:gridCol w="1911788">
                  <a:extLst>
                    <a:ext uri="{9D8B030D-6E8A-4147-A177-3AD203B41FA5}">
                      <a16:colId xmlns:a16="http://schemas.microsoft.com/office/drawing/2014/main" val="66833900"/>
                    </a:ext>
                  </a:extLst>
                </a:gridCol>
                <a:gridCol w="2100421">
                  <a:extLst>
                    <a:ext uri="{9D8B030D-6E8A-4147-A177-3AD203B41FA5}">
                      <a16:colId xmlns:a16="http://schemas.microsoft.com/office/drawing/2014/main" val="957832600"/>
                    </a:ext>
                  </a:extLst>
                </a:gridCol>
                <a:gridCol w="1744620">
                  <a:extLst>
                    <a:ext uri="{9D8B030D-6E8A-4147-A177-3AD203B41FA5}">
                      <a16:colId xmlns:a16="http://schemas.microsoft.com/office/drawing/2014/main" val="1708905319"/>
                    </a:ext>
                  </a:extLst>
                </a:gridCol>
              </a:tblGrid>
              <a:tr h="164938">
                <a:tc>
                  <a:txBody>
                    <a:bodyPr/>
                    <a:lstStyle/>
                    <a:p>
                      <a:pPr algn="ctr">
                        <a:spcAft>
                          <a:spcPts val="1000"/>
                        </a:spcAft>
                      </a:pPr>
                      <a:r>
                        <a:rPr lang="en-US" sz="1200" kern="100" dirty="0">
                          <a:solidFill>
                            <a:schemeClr val="accent1">
                              <a:lumMod val="50000"/>
                            </a:schemeClr>
                          </a:solidFill>
                          <a:effectLst/>
                        </a:rPr>
                        <a:t>Category</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gn="ctr">
                        <a:spcAft>
                          <a:spcPts val="1000"/>
                        </a:spcAft>
                      </a:pPr>
                      <a:r>
                        <a:rPr lang="en-US" sz="1200" kern="100">
                          <a:solidFill>
                            <a:schemeClr val="accent1">
                              <a:lumMod val="50000"/>
                            </a:schemeClr>
                          </a:solidFill>
                          <a:effectLst/>
                        </a:rPr>
                        <a:t>Parameter</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gn="ctr">
                        <a:spcAft>
                          <a:spcPts val="1000"/>
                        </a:spcAft>
                      </a:pPr>
                      <a:r>
                        <a:rPr lang="en-US" sz="1200" kern="100">
                          <a:solidFill>
                            <a:schemeClr val="accent1">
                              <a:lumMod val="50000"/>
                            </a:schemeClr>
                          </a:solidFill>
                          <a:effectLst/>
                        </a:rPr>
                        <a:t>Value</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5047643"/>
                  </a:ext>
                </a:extLst>
              </a:tr>
              <a:tr h="273934">
                <a:tc>
                  <a:txBody>
                    <a:bodyPr/>
                    <a:lstStyle/>
                    <a:p>
                      <a:pPr>
                        <a:spcAft>
                          <a:spcPts val="1000"/>
                        </a:spcAft>
                      </a:pPr>
                      <a:r>
                        <a:rPr lang="en-US" sz="1200" kern="100" dirty="0">
                          <a:solidFill>
                            <a:schemeClr val="accent1">
                              <a:lumMod val="50000"/>
                            </a:schemeClr>
                          </a:solidFill>
                          <a:effectLst/>
                        </a:rPr>
                        <a:t>Space and Time Domain</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Space and Time Domain</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L*W= 211.2*52.8 mm</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9145542"/>
                  </a:ext>
                </a:extLst>
              </a:tr>
              <a:tr h="164938">
                <a:tc>
                  <a:txBody>
                    <a:bodyPr/>
                    <a:lstStyle/>
                    <a:p>
                      <a:pPr>
                        <a:spcAft>
                          <a:spcPts val="1000"/>
                        </a:spcAft>
                      </a:pPr>
                      <a:r>
                        <a:rPr lang="en-US" sz="1200" kern="100" dirty="0">
                          <a:solidFill>
                            <a:schemeClr val="accent1">
                              <a:lumMod val="50000"/>
                            </a:schemeClr>
                          </a:solidFill>
                          <a:effectLst/>
                        </a:rPr>
                        <a:t> </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Time Steps</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1717</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1979453"/>
                  </a:ext>
                </a:extLst>
              </a:tr>
              <a:tr h="194662">
                <a:tc>
                  <a:txBody>
                    <a:bodyPr/>
                    <a:lstStyle/>
                    <a:p>
                      <a:pPr>
                        <a:spcAft>
                          <a:spcPts val="1000"/>
                        </a:spcAft>
                      </a:pPr>
                      <a:r>
                        <a:rPr lang="en-US" sz="1200" kern="100" dirty="0">
                          <a:solidFill>
                            <a:schemeClr val="accent1">
                              <a:lumMod val="50000"/>
                            </a:schemeClr>
                          </a:solidFill>
                          <a:effectLst/>
                        </a:rPr>
                        <a:t>Process Parameters</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Current (I)</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120 A</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5441870"/>
                  </a:ext>
                </a:extLst>
              </a:tr>
              <a:tr h="164938">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Voltage (U)</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15.4 V</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72783082"/>
                  </a:ext>
                </a:extLst>
              </a:tr>
              <a:tr h="273934">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Heat Transfer Efficiency (η)</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0.9</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8076864"/>
                  </a:ext>
                </a:extLst>
              </a:tr>
              <a:tr h="164938">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Travel Speed (V)</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10 mm/s</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35106883"/>
                  </a:ext>
                </a:extLst>
              </a:tr>
              <a:tr h="164938">
                <a:tc>
                  <a:txBody>
                    <a:bodyPr/>
                    <a:lstStyle/>
                    <a:p>
                      <a:pPr>
                        <a:spcAft>
                          <a:spcPts val="1000"/>
                        </a:spcAft>
                      </a:pPr>
                      <a:r>
                        <a:rPr lang="en-US" sz="1200" kern="100">
                          <a:solidFill>
                            <a:schemeClr val="accent1">
                              <a:lumMod val="50000"/>
                            </a:schemeClr>
                          </a:solidFill>
                          <a:effectLst/>
                        </a:rPr>
                        <a:t>Material Properties</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Material</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316L_NSWH</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9862470"/>
                  </a:ext>
                </a:extLst>
              </a:tr>
              <a:tr h="164938">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Density (ρ)</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7.966e-3 g/cm3</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54530605"/>
                  </a:ext>
                </a:extLst>
              </a:tr>
              <a:tr h="164938">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Emissivity (ε)</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0.35</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1026612"/>
                  </a:ext>
                </a:extLst>
              </a:tr>
              <a:tr h="329877">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Convective Heat Transfer Coefficient (h)</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2e-5</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43978556"/>
                  </a:ext>
                </a:extLst>
              </a:tr>
              <a:tr h="329877">
                <a:tc>
                  <a:txBody>
                    <a:bodyPr/>
                    <a:lstStyle/>
                    <a:p>
                      <a:pPr>
                        <a:spcAft>
                          <a:spcPts val="1000"/>
                        </a:spcAft>
                      </a:pPr>
                      <a:r>
                        <a:rPr lang="en-US" sz="1200" kern="100">
                          <a:solidFill>
                            <a:schemeClr val="accent1">
                              <a:lumMod val="50000"/>
                            </a:schemeClr>
                          </a:solidFill>
                          <a:effectLst/>
                        </a:rPr>
                        <a:t>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a:solidFill>
                            <a:schemeClr val="accent1">
                              <a:lumMod val="50000"/>
                            </a:schemeClr>
                          </a:solidFill>
                          <a:effectLst/>
                        </a:rPr>
                        <a:t>Temperature Range </a:t>
                      </a:r>
                      <a:endParaRPr lang="en-IN" sz="1200" kern="1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200" kern="100" dirty="0">
                          <a:solidFill>
                            <a:schemeClr val="accent1">
                              <a:lumMod val="50000"/>
                            </a:schemeClr>
                          </a:solidFill>
                          <a:effectLst/>
                        </a:rPr>
                        <a:t>1723.15 K,  T</a:t>
                      </a:r>
                      <a:r>
                        <a:rPr lang="en-US" sz="1200" kern="100" baseline="-25000" dirty="0">
                          <a:solidFill>
                            <a:schemeClr val="accent1">
                              <a:lumMod val="50000"/>
                            </a:schemeClr>
                          </a:solidFill>
                          <a:effectLst/>
                        </a:rPr>
                        <a:t>0</a:t>
                      </a:r>
                      <a:r>
                        <a:rPr lang="en-US" sz="1200" kern="100" dirty="0">
                          <a:solidFill>
                            <a:schemeClr val="accent1">
                              <a:lumMod val="50000"/>
                            </a:schemeClr>
                          </a:solidFill>
                          <a:effectLst/>
                        </a:rPr>
                        <a:t> = 293.15 K</a:t>
                      </a:r>
                      <a:endParaRPr lang="en-IN" sz="1200" kern="1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9757874"/>
                  </a:ext>
                </a:extLst>
              </a:tr>
            </a:tbl>
          </a:graphicData>
        </a:graphic>
      </p:graphicFrame>
      <p:sp>
        <p:nvSpPr>
          <p:cNvPr id="4" name="TextBox 3">
            <a:extLst>
              <a:ext uri="{FF2B5EF4-FFF2-40B4-BE49-F238E27FC236}">
                <a16:creationId xmlns:a16="http://schemas.microsoft.com/office/drawing/2014/main" id="{F260CB7A-D446-B55B-A2BD-8023848E2A69}"/>
              </a:ext>
            </a:extLst>
          </p:cNvPr>
          <p:cNvSpPr txBox="1"/>
          <p:nvPr/>
        </p:nvSpPr>
        <p:spPr>
          <a:xfrm>
            <a:off x="1762361" y="2748237"/>
            <a:ext cx="36604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18: Workflow of Data Generation</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D4533F-7CC7-0612-3A14-C1F4B7FCF6E3}"/>
              </a:ext>
            </a:extLst>
          </p:cNvPr>
          <p:cNvSpPr txBox="1"/>
          <p:nvPr/>
        </p:nvSpPr>
        <p:spPr>
          <a:xfrm>
            <a:off x="2898050" y="6119275"/>
            <a:ext cx="5922195"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19: (a) Zigzag Horizontal Pattern (b) Zigzag Vertical (c) Contour Pattern</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AFB2D90-97FB-8970-C216-64DC7274D27C}"/>
              </a:ext>
            </a:extLst>
          </p:cNvPr>
          <p:cNvSpPr txBox="1"/>
          <p:nvPr/>
        </p:nvSpPr>
        <p:spPr>
          <a:xfrm>
            <a:off x="7871282" y="3255406"/>
            <a:ext cx="38066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Table 2: Process and Material Parameters</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11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6"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eural network&#10;&#10;Description automatically generated">
            <a:extLst>
              <a:ext uri="{FF2B5EF4-FFF2-40B4-BE49-F238E27FC236}">
                <a16:creationId xmlns:a16="http://schemas.microsoft.com/office/drawing/2014/main" id="{9A6FCD8B-42E3-509B-38A4-213E47D3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152" y="917043"/>
            <a:ext cx="3157089" cy="1965807"/>
          </a:xfrm>
          <a:prstGeom prst="rect">
            <a:avLst/>
          </a:prstGeom>
        </p:spPr>
      </p:pic>
      <p:sp>
        <p:nvSpPr>
          <p:cNvPr id="2" name="Slide Number Placeholder 1">
            <a:extLst>
              <a:ext uri="{FF2B5EF4-FFF2-40B4-BE49-F238E27FC236}">
                <a16:creationId xmlns:a16="http://schemas.microsoft.com/office/drawing/2014/main" id="{2FE29247-7129-EE68-ACDC-D262AF627419}"/>
              </a:ext>
            </a:extLst>
          </p:cNvPr>
          <p:cNvSpPr>
            <a:spLocks noGrp="1"/>
          </p:cNvSpPr>
          <p:nvPr>
            <p:ph type="sldNum" sz="quarter" idx="12"/>
          </p:nvPr>
        </p:nvSpPr>
        <p:spPr/>
        <p:txBody>
          <a:bodyPr/>
          <a:lstStyle/>
          <a:p>
            <a:fld id="{0341D07B-65E6-4E3B-B725-8ED055DC581C}" type="slidenum">
              <a:rPr lang="en-IN" smtClean="0"/>
              <a:pPr/>
              <a:t>16</a:t>
            </a:fld>
            <a:endParaRPr lang="en-IN" dirty="0"/>
          </a:p>
        </p:txBody>
      </p:sp>
      <p:sp>
        <p:nvSpPr>
          <p:cNvPr id="17" name="TextBox 16">
            <a:extLst>
              <a:ext uri="{FF2B5EF4-FFF2-40B4-BE49-F238E27FC236}">
                <a16:creationId xmlns:a16="http://schemas.microsoft.com/office/drawing/2014/main" id="{52346DFE-A824-9197-B09B-758CC7B4885E}"/>
              </a:ext>
            </a:extLst>
          </p:cNvPr>
          <p:cNvSpPr txBox="1"/>
          <p:nvPr/>
        </p:nvSpPr>
        <p:spPr>
          <a:xfrm>
            <a:off x="361985" y="616058"/>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Model Architecture and Training:</a:t>
            </a:r>
            <a:endParaRPr lang="en-IN" b="1" dirty="0">
              <a:solidFill>
                <a:srgbClr val="C00000"/>
              </a:solidFill>
              <a:latin typeface="Times New Roman" panose="02020603050405020304" pitchFamily="18" charset="0"/>
              <a:cs typeface="Times New Roman" panose="02020603050405020304" pitchFamily="18" charset="0"/>
            </a:endParaRPr>
          </a:p>
        </p:txBody>
      </p:sp>
      <p:graphicFrame>
        <p:nvGraphicFramePr>
          <p:cNvPr id="21" name="Table 20">
            <a:extLst>
              <a:ext uri="{FF2B5EF4-FFF2-40B4-BE49-F238E27FC236}">
                <a16:creationId xmlns:a16="http://schemas.microsoft.com/office/drawing/2014/main" id="{6E09AD8B-CD17-1D0F-07C2-63F6837114A8}"/>
              </a:ext>
            </a:extLst>
          </p:cNvPr>
          <p:cNvGraphicFramePr>
            <a:graphicFrameLocks noGrp="1"/>
          </p:cNvGraphicFramePr>
          <p:nvPr>
            <p:extLst>
              <p:ext uri="{D42A27DB-BD31-4B8C-83A1-F6EECF244321}">
                <p14:modId xmlns:p14="http://schemas.microsoft.com/office/powerpoint/2010/main" val="311358210"/>
              </p:ext>
            </p:extLst>
          </p:nvPr>
        </p:nvGraphicFramePr>
        <p:xfrm>
          <a:off x="7353301" y="3377883"/>
          <a:ext cx="4463990" cy="2842472"/>
        </p:xfrm>
        <a:graphic>
          <a:graphicData uri="http://schemas.openxmlformats.org/drawingml/2006/table">
            <a:tbl>
              <a:tblPr firstRow="1" firstCol="1" bandRow="1">
                <a:tableStyleId>{16D9F66E-5EB9-4882-86FB-DCBF35E3C3E4}</a:tableStyleId>
              </a:tblPr>
              <a:tblGrid>
                <a:gridCol w="1489214">
                  <a:extLst>
                    <a:ext uri="{9D8B030D-6E8A-4147-A177-3AD203B41FA5}">
                      <a16:colId xmlns:a16="http://schemas.microsoft.com/office/drawing/2014/main" val="1812695257"/>
                    </a:ext>
                  </a:extLst>
                </a:gridCol>
                <a:gridCol w="1602445">
                  <a:extLst>
                    <a:ext uri="{9D8B030D-6E8A-4147-A177-3AD203B41FA5}">
                      <a16:colId xmlns:a16="http://schemas.microsoft.com/office/drawing/2014/main" val="2262890952"/>
                    </a:ext>
                  </a:extLst>
                </a:gridCol>
                <a:gridCol w="1372331">
                  <a:extLst>
                    <a:ext uri="{9D8B030D-6E8A-4147-A177-3AD203B41FA5}">
                      <a16:colId xmlns:a16="http://schemas.microsoft.com/office/drawing/2014/main" val="115948888"/>
                    </a:ext>
                  </a:extLst>
                </a:gridCol>
              </a:tblGrid>
              <a:tr h="291755">
                <a:tc>
                  <a:txBody>
                    <a:bodyPr/>
                    <a:lstStyle/>
                    <a:p>
                      <a:pPr>
                        <a:spcAft>
                          <a:spcPts val="1000"/>
                        </a:spcAft>
                      </a:pPr>
                      <a:r>
                        <a:rPr lang="en-US" sz="1000" kern="100" dirty="0">
                          <a:effectLst/>
                        </a:rPr>
                        <a:t>Category</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dirty="0">
                          <a:effectLst/>
                        </a:rPr>
                        <a:t>Parameter</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Value</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2883819"/>
                  </a:ext>
                </a:extLst>
              </a:tr>
              <a:tr h="463192">
                <a:tc>
                  <a:txBody>
                    <a:bodyPr/>
                    <a:lstStyle/>
                    <a:p>
                      <a:pPr>
                        <a:spcAft>
                          <a:spcPts val="1000"/>
                        </a:spcAft>
                      </a:pPr>
                      <a:r>
                        <a:rPr lang="en-US" sz="1000" kern="100">
                          <a:effectLst/>
                        </a:rPr>
                        <a:t>Model Training</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dirty="0">
                          <a:effectLst/>
                        </a:rPr>
                        <a:t>Patterns considered for training</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Zigzag vertical and horizontal patterns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1622507"/>
                  </a:ext>
                </a:extLst>
              </a:tr>
              <a:tr h="297989">
                <a:tc>
                  <a:txBody>
                    <a:bodyPr/>
                    <a:lstStyle/>
                    <a:p>
                      <a:pPr>
                        <a:spcAft>
                          <a:spcPts val="1000"/>
                        </a:spcAft>
                      </a:pPr>
                      <a:r>
                        <a:rPr lang="en-US" sz="1000" kern="100">
                          <a:effectLst/>
                        </a:rPr>
                        <a:t> </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Testing pattern</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Contour In pattern</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4132487"/>
                  </a:ext>
                </a:extLst>
              </a:tr>
              <a:tr h="291755">
                <a:tc>
                  <a:txBody>
                    <a:bodyPr/>
                    <a:lstStyle/>
                    <a:p>
                      <a:pPr>
                        <a:spcAft>
                          <a:spcPts val="1000"/>
                        </a:spcAft>
                      </a:pPr>
                      <a:r>
                        <a:rPr lang="en-US" sz="1000" kern="100">
                          <a:effectLst/>
                        </a:rPr>
                        <a:t> </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dirty="0">
                          <a:effectLst/>
                        </a:rPr>
                        <a:t>Shape of neighbors</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(7,7)</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44242"/>
                  </a:ext>
                </a:extLst>
              </a:tr>
              <a:tr h="463192">
                <a:tc>
                  <a:txBody>
                    <a:bodyPr/>
                    <a:lstStyle/>
                    <a:p>
                      <a:pPr>
                        <a:spcAft>
                          <a:spcPts val="1000"/>
                        </a:spcAft>
                      </a:pPr>
                      <a:r>
                        <a:rPr lang="en-US" sz="1000" kern="100" dirty="0">
                          <a:effectLst/>
                        </a:rPr>
                        <a:t> </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Number of neighbors (num)</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49</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1467518"/>
                  </a:ext>
                </a:extLst>
              </a:tr>
              <a:tr h="634006">
                <a:tc>
                  <a:txBody>
                    <a:bodyPr/>
                    <a:lstStyle/>
                    <a:p>
                      <a:pPr>
                        <a:spcAft>
                          <a:spcPts val="1000"/>
                        </a:spcAft>
                      </a:pPr>
                      <a:r>
                        <a:rPr lang="en-US" sz="1000" kern="100">
                          <a:effectLst/>
                        </a:rPr>
                        <a:t>NN Related Parameters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dirty="0">
                          <a:effectLst/>
                        </a:rPr>
                        <a:t>Model architecture</a:t>
                      </a:r>
                      <a:endParaRPr lang="en-IN" sz="1200" kern="100" dirty="0">
                        <a:effectLst/>
                      </a:endParaRPr>
                    </a:p>
                    <a:p>
                      <a:pPr>
                        <a:spcAft>
                          <a:spcPts val="1000"/>
                        </a:spcAft>
                      </a:pPr>
                      <a:r>
                        <a:rPr lang="en-US" sz="1000" kern="100" dirty="0">
                          <a:effectLst/>
                        </a:rPr>
                        <a:t>Learning rate and batch size</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[2*num, 6*num, 12*num, 6*num, 2*num, num]</a:t>
                      </a:r>
                      <a:endParaRPr lang="en-IN" sz="1200" kern="100">
                        <a:effectLst/>
                      </a:endParaRPr>
                    </a:p>
                    <a:p>
                      <a:pPr>
                        <a:spcAft>
                          <a:spcPts val="1000"/>
                        </a:spcAft>
                      </a:pPr>
                      <a:r>
                        <a:rPr lang="en-US" sz="1000" kern="100">
                          <a:effectLst/>
                        </a:rPr>
                        <a:t>Lr= 0.0001   bs =128</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3289443"/>
                  </a:ext>
                </a:extLst>
              </a:tr>
              <a:tr h="297989">
                <a:tc>
                  <a:txBody>
                    <a:bodyPr/>
                    <a:lstStyle/>
                    <a:p>
                      <a:pPr>
                        <a:spcAft>
                          <a:spcPts val="1000"/>
                        </a:spcAft>
                      </a:pPr>
                      <a:r>
                        <a:rPr lang="en-US" sz="1000" kern="100">
                          <a:effectLst/>
                        </a:rPr>
                        <a:t> </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a:effectLst/>
                        </a:rPr>
                        <a:t>Loss term, optimizer</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000" kern="100" dirty="0">
                          <a:effectLst/>
                        </a:rPr>
                        <a:t>MSE loss, Adam</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9434936"/>
                  </a:ext>
                </a:extLst>
              </a:tr>
            </a:tbl>
          </a:graphicData>
        </a:graphic>
      </p:graphicFrame>
      <p:sp>
        <p:nvSpPr>
          <p:cNvPr id="22" name="TextBox 21">
            <a:extLst>
              <a:ext uri="{FF2B5EF4-FFF2-40B4-BE49-F238E27FC236}">
                <a16:creationId xmlns:a16="http://schemas.microsoft.com/office/drawing/2014/main" id="{1BED08AF-2D34-454F-1F61-C34CFEE7A22E}"/>
              </a:ext>
            </a:extLst>
          </p:cNvPr>
          <p:cNvSpPr txBox="1"/>
          <p:nvPr/>
        </p:nvSpPr>
        <p:spPr>
          <a:xfrm>
            <a:off x="556279" y="3050452"/>
            <a:ext cx="6683181" cy="3372077"/>
          </a:xfrm>
          <a:prstGeom prst="rect">
            <a:avLst/>
          </a:prstGeom>
          <a:noFill/>
        </p:spPr>
        <p:txBody>
          <a:bodyPr wrap="square" rtlCol="0">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 Recurrent Neural Network (RNN) architecture is employed.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To predict temperature at point P at time </a:t>
            </a:r>
            <a:r>
              <a:rPr kumimoji="0" lang="en-US" altLang="en-US" sz="16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t+k</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Utilizes temperatures from a 7×7 grid of neighboring points at time t</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Processes this temperature configuration and the relative position of the </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torch</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at times t and </a:t>
            </a:r>
            <a:r>
              <a:rPr kumimoji="0" lang="en-US" altLang="en-US" sz="16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t+k</a:t>
            </a:r>
            <a:endPar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The model predicts temperature at point P at time </a:t>
            </a:r>
            <a:r>
              <a:rPr kumimoji="0" lang="en-US" altLang="en-US" sz="16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t+k</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By iteratively applying this model, the temperature profile of the</a:t>
            </a:r>
            <a:r>
              <a:rPr kumimoji="0" lang="en-US" altLang="en-US" sz="1600" b="0" i="0" u="none" strike="noStrike" cap="none" normalizeH="0" dirty="0">
                <a:ln>
                  <a:noFill/>
                </a:ln>
                <a:solidFill>
                  <a:schemeClr val="accent1">
                    <a:lumMod val="50000"/>
                  </a:schemeClr>
                </a:solidFill>
                <a:effectLst/>
                <a:latin typeface="Times New Roman" panose="02020603050405020304" pitchFamily="18" charset="0"/>
                <a:cs typeface="Times New Roman" panose="02020603050405020304" pitchFamily="18" charset="0"/>
              </a:rPr>
              <a:t> substrate</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throughout the process is generated, accounting for the thermal effects of the moving torch. </a:t>
            </a:r>
          </a:p>
        </p:txBody>
      </p:sp>
      <p:grpSp>
        <p:nvGrpSpPr>
          <p:cNvPr id="3" name="Group 2">
            <a:extLst>
              <a:ext uri="{FF2B5EF4-FFF2-40B4-BE49-F238E27FC236}">
                <a16:creationId xmlns:a16="http://schemas.microsoft.com/office/drawing/2014/main" id="{EFEB8F8D-FBB7-6F9F-8D80-E6286660965F}"/>
              </a:ext>
            </a:extLst>
          </p:cNvPr>
          <p:cNvGrpSpPr/>
          <p:nvPr/>
        </p:nvGrpSpPr>
        <p:grpSpPr>
          <a:xfrm>
            <a:off x="7231708" y="662811"/>
            <a:ext cx="4742838" cy="2220135"/>
            <a:chOff x="0" y="0"/>
            <a:chExt cx="6756401" cy="2840935"/>
          </a:xfrm>
        </p:grpSpPr>
        <p:grpSp>
          <p:nvGrpSpPr>
            <p:cNvPr id="4" name="Group 3">
              <a:extLst>
                <a:ext uri="{FF2B5EF4-FFF2-40B4-BE49-F238E27FC236}">
                  <a16:creationId xmlns:a16="http://schemas.microsoft.com/office/drawing/2014/main" id="{CC630355-6C58-FBE0-EE6E-93819A2503B3}"/>
                </a:ext>
              </a:extLst>
            </p:cNvPr>
            <p:cNvGrpSpPr/>
            <p:nvPr/>
          </p:nvGrpSpPr>
          <p:grpSpPr>
            <a:xfrm>
              <a:off x="0" y="0"/>
              <a:ext cx="6756401" cy="2840935"/>
              <a:chOff x="0" y="0"/>
              <a:chExt cx="6756401" cy="2840935"/>
            </a:xfrm>
          </p:grpSpPr>
          <p:grpSp>
            <p:nvGrpSpPr>
              <p:cNvPr id="8" name="Group 7">
                <a:extLst>
                  <a:ext uri="{FF2B5EF4-FFF2-40B4-BE49-F238E27FC236}">
                    <a16:creationId xmlns:a16="http://schemas.microsoft.com/office/drawing/2014/main" id="{29DF381E-A74D-3902-28E3-147FE4DAFC43}"/>
                  </a:ext>
                </a:extLst>
              </p:cNvPr>
              <p:cNvGrpSpPr/>
              <p:nvPr/>
            </p:nvGrpSpPr>
            <p:grpSpPr>
              <a:xfrm>
                <a:off x="0" y="38100"/>
                <a:ext cx="2203450" cy="2590800"/>
                <a:chOff x="0" y="0"/>
                <a:chExt cx="2203450" cy="2590800"/>
              </a:xfrm>
            </p:grpSpPr>
            <p:grpSp>
              <p:nvGrpSpPr>
                <p:cNvPr id="14" name="Group 13">
                  <a:extLst>
                    <a:ext uri="{FF2B5EF4-FFF2-40B4-BE49-F238E27FC236}">
                      <a16:creationId xmlns:a16="http://schemas.microsoft.com/office/drawing/2014/main" id="{D3E77D57-526B-BF85-F85B-A78383077C13}"/>
                    </a:ext>
                  </a:extLst>
                </p:cNvPr>
                <p:cNvGrpSpPr/>
                <p:nvPr/>
              </p:nvGrpSpPr>
              <p:grpSpPr>
                <a:xfrm>
                  <a:off x="0" y="0"/>
                  <a:ext cx="2203450" cy="2590800"/>
                  <a:chOff x="0" y="0"/>
                  <a:chExt cx="2203450" cy="2590800"/>
                </a:xfrm>
              </p:grpSpPr>
              <p:sp>
                <p:nvSpPr>
                  <p:cNvPr id="16" name="Rectangle 15">
                    <a:extLst>
                      <a:ext uri="{FF2B5EF4-FFF2-40B4-BE49-F238E27FC236}">
                        <a16:creationId xmlns:a16="http://schemas.microsoft.com/office/drawing/2014/main" id="{45A051A4-AF31-047A-1F65-6EB198979A98}"/>
                      </a:ext>
                    </a:extLst>
                  </p:cNvPr>
                  <p:cNvSpPr/>
                  <p:nvPr/>
                </p:nvSpPr>
                <p:spPr>
                  <a:xfrm>
                    <a:off x="0" y="0"/>
                    <a:ext cx="2203450" cy="2590800"/>
                  </a:xfrm>
                  <a:prstGeom prst="rect">
                    <a:avLst/>
                  </a:prstGeom>
                  <a:solidFill>
                    <a:schemeClr val="bg2">
                      <a:lumMod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18" name="Picture 17" descr="A yellow square in a grid&#10;&#10;Description automatically generated">
                    <a:extLst>
                      <a:ext uri="{FF2B5EF4-FFF2-40B4-BE49-F238E27FC236}">
                        <a16:creationId xmlns:a16="http://schemas.microsoft.com/office/drawing/2014/main" id="{AFE2EFAD-9073-B9A8-C5F9-867E5B3530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 y="95250"/>
                    <a:ext cx="1074420" cy="1219200"/>
                  </a:xfrm>
                  <a:prstGeom prst="rect">
                    <a:avLst/>
                  </a:prstGeom>
                </p:spPr>
              </p:pic>
            </p:grpSp>
            <p:sp>
              <p:nvSpPr>
                <p:cNvPr id="15" name="Text Box 2">
                  <a:extLst>
                    <a:ext uri="{FF2B5EF4-FFF2-40B4-BE49-F238E27FC236}">
                      <a16:creationId xmlns:a16="http://schemas.microsoft.com/office/drawing/2014/main" id="{52AB40D6-C963-8672-DF6D-225730CFACAE}"/>
                    </a:ext>
                  </a:extLst>
                </p:cNvPr>
                <p:cNvSpPr txBox="1">
                  <a:spLocks noChangeArrowheads="1"/>
                </p:cNvSpPr>
                <p:nvPr/>
              </p:nvSpPr>
              <p:spPr bwMode="auto">
                <a:xfrm>
                  <a:off x="863006" y="2229698"/>
                  <a:ext cx="1302180" cy="291439"/>
                </a:xfrm>
                <a:prstGeom prst="rect">
                  <a:avLst/>
                </a:prstGeom>
                <a:solidFill>
                  <a:schemeClr val="tx1">
                    <a:lumMod val="50000"/>
                    <a:lumOff val="50000"/>
                  </a:schemeClr>
                </a:solidFill>
                <a:ln w="9525">
                  <a:solidFill>
                    <a:srgbClr val="000000"/>
                  </a:solidFill>
                  <a:miter lim="800000"/>
                  <a:headEnd/>
                  <a:tailEnd/>
                </a:ln>
              </p:spPr>
              <p:txBody>
                <a:bodyPr rot="0" vert="horz" wrap="square" lIns="91440" tIns="45720" rIns="91440" bIns="45720" anchor="t" anchorCtr="0">
                  <a:noAutofit/>
                </a:bodyPr>
                <a:lstStyle/>
                <a:p>
                  <a:pPr>
                    <a:spcAft>
                      <a:spcPts val="1000"/>
                    </a:spcAft>
                  </a:pPr>
                  <a:r>
                    <a:rPr lang="en-US" sz="1200" dirty="0">
                      <a:solidFill>
                        <a:srgbClr val="000000"/>
                      </a:solidFill>
                      <a:effectLst/>
                      <a:highlight>
                        <a:srgbClr val="D0CECE"/>
                      </a:highlight>
                      <a:latin typeface="Cambria" panose="02040503050406030204" pitchFamily="18" charset="0"/>
                      <a:ea typeface="Cambria" panose="02040503050406030204" pitchFamily="18" charset="0"/>
                      <a:cs typeface="Times New Roman" panose="02020603050405020304" pitchFamily="18" charset="0"/>
                    </a:rPr>
                    <a:t>  Substrate</a:t>
                  </a:r>
                  <a:endParaRPr lang="en-IN" sz="1200" dirty="0">
                    <a:effectLst/>
                    <a:highlight>
                      <a:srgbClr val="D0CECE"/>
                    </a:highlight>
                    <a:latin typeface="Cambria" panose="02040503050406030204" pitchFamily="18" charset="0"/>
                    <a:ea typeface="Cambria" panose="02040503050406030204" pitchFamily="18" charset="0"/>
                    <a:cs typeface="Times New Roman" panose="02020603050405020304" pitchFamily="18" charset="0"/>
                  </a:endParaRPr>
                </a:p>
              </p:txBody>
            </p:sp>
          </p:grpSp>
          <p:cxnSp>
            <p:nvCxnSpPr>
              <p:cNvPr id="9" name="Straight Arrow Connector 8">
                <a:extLst>
                  <a:ext uri="{FF2B5EF4-FFF2-40B4-BE49-F238E27FC236}">
                    <a16:creationId xmlns:a16="http://schemas.microsoft.com/office/drawing/2014/main" id="{372AD283-925A-2299-364B-64978C4DE814}"/>
                  </a:ext>
                </a:extLst>
              </p:cNvPr>
              <p:cNvCxnSpPr/>
              <p:nvPr/>
            </p:nvCxnSpPr>
            <p:spPr>
              <a:xfrm>
                <a:off x="2197100" y="1365250"/>
                <a:ext cx="717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12D0F044-149C-3058-79E6-F4DA46FA1B28}"/>
                  </a:ext>
                </a:extLst>
              </p:cNvPr>
              <p:cNvSpPr/>
              <p:nvPr/>
            </p:nvSpPr>
            <p:spPr>
              <a:xfrm>
                <a:off x="2927350" y="1117599"/>
                <a:ext cx="1015999" cy="50165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1000"/>
                  </a:spcAft>
                </a:pPr>
                <a:r>
                  <a:rPr lang="en-US" sz="1200" dirty="0">
                    <a:effectLst/>
                    <a:latin typeface="Times New Roman" panose="02020603050405020304" pitchFamily="18" charset="0"/>
                    <a:ea typeface="Cambria" panose="02040503050406030204" pitchFamily="18" charset="0"/>
                    <a:cs typeface="Times New Roman" panose="02020603050405020304" pitchFamily="18" charset="0"/>
                  </a:rPr>
                  <a:t>Model</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00EC8729-4B0E-E170-1BF9-3B5219DDA1B3}"/>
                  </a:ext>
                </a:extLst>
              </p:cNvPr>
              <p:cNvSpPr/>
              <p:nvPr/>
            </p:nvSpPr>
            <p:spPr>
              <a:xfrm>
                <a:off x="2774950" y="0"/>
                <a:ext cx="1168399" cy="6506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1000"/>
                  </a:spcAft>
                </a:pPr>
                <a:r>
                  <a:rPr lang="en-US" sz="1200" dirty="0">
                    <a:solidFill>
                      <a:srgbClr val="000000"/>
                    </a:solidFill>
                    <a:effectLst/>
                    <a:latin typeface="CMU Serif Roman"/>
                    <a:ea typeface="Cambria" panose="02040503050406030204" pitchFamily="18" charset="0"/>
                    <a:cs typeface="Times New Roman" panose="02020603050405020304" pitchFamily="18" charset="0"/>
                  </a:rPr>
                  <a:t>Torch position at time t </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F21E455-6E60-3E99-D67F-2EE1B0ADB66D}"/>
                  </a:ext>
                </a:extLst>
              </p:cNvPr>
              <p:cNvSpPr/>
              <p:nvPr/>
            </p:nvSpPr>
            <p:spPr>
              <a:xfrm>
                <a:off x="2313979" y="2158723"/>
                <a:ext cx="2714082" cy="6822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1000"/>
                  </a:spcAft>
                </a:pPr>
                <a:r>
                  <a:rPr lang="en-US" sz="12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Torch position at time </a:t>
                </a:r>
                <a:r>
                  <a:rPr lang="en-US" sz="12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t+k</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BFC6A4E-04E1-9766-BA16-7AA085F0D846}"/>
                  </a:ext>
                </a:extLst>
              </p:cNvPr>
              <p:cNvSpPr/>
              <p:nvPr/>
            </p:nvSpPr>
            <p:spPr>
              <a:xfrm>
                <a:off x="4572000" y="996950"/>
                <a:ext cx="2184401" cy="6477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1000"/>
                  </a:spcAft>
                </a:pPr>
                <a:r>
                  <a:rPr lang="en-US" sz="1200" dirty="0">
                    <a:solidFill>
                      <a:srgbClr val="000000"/>
                    </a:solidFill>
                    <a:effectLst/>
                    <a:latin typeface="CMU Serif Roman"/>
                    <a:ea typeface="Cambria" panose="02040503050406030204" pitchFamily="18" charset="0"/>
                    <a:cs typeface="Times New Roman" panose="02020603050405020304" pitchFamily="18" charset="0"/>
                  </a:rPr>
                  <a:t>Temperature output of point P at time </a:t>
                </a:r>
                <a:r>
                  <a:rPr lang="en-US" sz="1200" dirty="0" err="1">
                    <a:solidFill>
                      <a:srgbClr val="000000"/>
                    </a:solidFill>
                    <a:effectLst/>
                    <a:latin typeface="CMU Serif Roman"/>
                    <a:ea typeface="Cambria" panose="02040503050406030204" pitchFamily="18" charset="0"/>
                    <a:cs typeface="Times New Roman" panose="02020603050405020304" pitchFamily="18" charset="0"/>
                  </a:rPr>
                  <a:t>t+k</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p:txBody>
          </p:sp>
        </p:grpSp>
        <p:cxnSp>
          <p:nvCxnSpPr>
            <p:cNvPr id="5" name="Straight Arrow Connector 4">
              <a:extLst>
                <a:ext uri="{FF2B5EF4-FFF2-40B4-BE49-F238E27FC236}">
                  <a16:creationId xmlns:a16="http://schemas.microsoft.com/office/drawing/2014/main" id="{C7B5D56B-FE4F-FD91-0BDB-3AA09E08C8F4}"/>
                </a:ext>
              </a:extLst>
            </p:cNvPr>
            <p:cNvCxnSpPr>
              <a:cxnSpLocks/>
              <a:stCxn id="10" idx="3"/>
            </p:cNvCxnSpPr>
            <p:nvPr/>
          </p:nvCxnSpPr>
          <p:spPr>
            <a:xfrm>
              <a:off x="3943349" y="1368425"/>
              <a:ext cx="603252" cy="9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A5D2479-3E31-D6F9-1A00-861811A6A73A}"/>
                </a:ext>
              </a:extLst>
            </p:cNvPr>
            <p:cNvCxnSpPr>
              <a:cxnSpLocks/>
              <a:stCxn id="11" idx="2"/>
            </p:cNvCxnSpPr>
            <p:nvPr/>
          </p:nvCxnSpPr>
          <p:spPr>
            <a:xfrm flipH="1">
              <a:off x="3352800" y="650645"/>
              <a:ext cx="6350" cy="460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A64FE75-6893-0978-AD05-332D19246E70}"/>
                </a:ext>
              </a:extLst>
            </p:cNvPr>
            <p:cNvCxnSpPr/>
            <p:nvPr/>
          </p:nvCxnSpPr>
          <p:spPr>
            <a:xfrm>
              <a:off x="3384550" y="1587500"/>
              <a:ext cx="0"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2266D395-AF84-E347-883D-3C00B639BD4B}"/>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ML for AM: Data Driven Approach</a:t>
            </a:r>
            <a:endParaRPr lang="en-IN" sz="2400" dirty="0">
              <a:solidFill>
                <a:schemeClr val="accent1">
                  <a:lumMod val="50000"/>
                </a:schemeClr>
              </a:solidFill>
            </a:endParaRPr>
          </a:p>
        </p:txBody>
      </p:sp>
      <p:sp>
        <p:nvSpPr>
          <p:cNvPr id="20" name="TextBox 19">
            <a:extLst>
              <a:ext uri="{FF2B5EF4-FFF2-40B4-BE49-F238E27FC236}">
                <a16:creationId xmlns:a16="http://schemas.microsoft.com/office/drawing/2014/main" id="{4C7F39AF-9BE5-D357-87E3-6EF80616BC0D}"/>
              </a:ext>
            </a:extLst>
          </p:cNvPr>
          <p:cNvSpPr txBox="1"/>
          <p:nvPr/>
        </p:nvSpPr>
        <p:spPr>
          <a:xfrm>
            <a:off x="2515265" y="2796967"/>
            <a:ext cx="38066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20: Model schematic</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CBFE5E1-327E-5918-F964-01E92245993D}"/>
              </a:ext>
            </a:extLst>
          </p:cNvPr>
          <p:cNvSpPr txBox="1"/>
          <p:nvPr/>
        </p:nvSpPr>
        <p:spPr>
          <a:xfrm>
            <a:off x="8519977" y="2878768"/>
            <a:ext cx="38066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21: Working Methodology</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DF96C3E-F7CC-1005-A903-72B08FE846FF}"/>
              </a:ext>
            </a:extLst>
          </p:cNvPr>
          <p:cNvSpPr txBox="1"/>
          <p:nvPr/>
        </p:nvSpPr>
        <p:spPr>
          <a:xfrm>
            <a:off x="8167867" y="6220355"/>
            <a:ext cx="38066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Table 3: Training and Model Parameters</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45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DF5C8-0257-5138-3609-2419388377BE}"/>
              </a:ext>
            </a:extLst>
          </p:cNvPr>
          <p:cNvSpPr>
            <a:spLocks noGrp="1"/>
          </p:cNvSpPr>
          <p:nvPr>
            <p:ph type="sldNum" sz="quarter" idx="12"/>
          </p:nvPr>
        </p:nvSpPr>
        <p:spPr/>
        <p:txBody>
          <a:bodyPr/>
          <a:lstStyle/>
          <a:p>
            <a:fld id="{0341D07B-65E6-4E3B-B725-8ED055DC581C}" type="slidenum">
              <a:rPr lang="en-IN" smtClean="0"/>
              <a:pPr/>
              <a:t>17</a:t>
            </a:fld>
            <a:endParaRPr lang="en-IN" dirty="0"/>
          </a:p>
        </p:txBody>
      </p:sp>
      <p:sp>
        <p:nvSpPr>
          <p:cNvPr id="3" name="TextBox 2">
            <a:extLst>
              <a:ext uri="{FF2B5EF4-FFF2-40B4-BE49-F238E27FC236}">
                <a16:creationId xmlns:a16="http://schemas.microsoft.com/office/drawing/2014/main" id="{D013582A-F28E-5948-015F-D301CA06CD16}"/>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ML for AM: Data Driven Approach</a:t>
            </a:r>
            <a:endParaRPr lang="en-IN" sz="2400" dirty="0">
              <a:solidFill>
                <a:schemeClr val="accent1">
                  <a:lumMod val="50000"/>
                </a:schemeClr>
              </a:solidFill>
            </a:endParaRPr>
          </a:p>
        </p:txBody>
      </p:sp>
      <p:sp>
        <p:nvSpPr>
          <p:cNvPr id="4" name="TextBox 3">
            <a:extLst>
              <a:ext uri="{FF2B5EF4-FFF2-40B4-BE49-F238E27FC236}">
                <a16:creationId xmlns:a16="http://schemas.microsoft.com/office/drawing/2014/main" id="{A763299C-CB66-9EE7-87F6-654BE8AD4100}"/>
              </a:ext>
            </a:extLst>
          </p:cNvPr>
          <p:cNvSpPr txBox="1"/>
          <p:nvPr/>
        </p:nvSpPr>
        <p:spPr>
          <a:xfrm>
            <a:off x="361985" y="616058"/>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Model Evaluation: </a:t>
            </a:r>
            <a:r>
              <a:rPr lang="en-US" dirty="0">
                <a:solidFill>
                  <a:schemeClr val="accent1">
                    <a:lumMod val="50000"/>
                  </a:schemeClr>
                </a:solidFill>
                <a:latin typeface="Times New Roman" panose="02020603050405020304" pitchFamily="18" charset="0"/>
                <a:cs typeface="Times New Roman" panose="02020603050405020304" pitchFamily="18" charset="0"/>
              </a:rPr>
              <a:t>Training of Model took around 5.5 </a:t>
            </a:r>
            <a:r>
              <a:rPr lang="en-US" dirty="0" err="1">
                <a:solidFill>
                  <a:schemeClr val="accent1">
                    <a:lumMod val="50000"/>
                  </a:schemeClr>
                </a:solidFill>
                <a:latin typeface="Times New Roman" panose="02020603050405020304" pitchFamily="18" charset="0"/>
                <a:cs typeface="Times New Roman" panose="02020603050405020304" pitchFamily="18" charset="0"/>
              </a:rPr>
              <a:t>hr</a:t>
            </a:r>
            <a:r>
              <a:rPr lang="en-US" dirty="0">
                <a:solidFill>
                  <a:schemeClr val="accent1">
                    <a:lumMod val="50000"/>
                  </a:schemeClr>
                </a:solidFill>
                <a:latin typeface="Times New Roman" panose="02020603050405020304" pitchFamily="18" charset="0"/>
                <a:cs typeface="Times New Roman" panose="02020603050405020304" pitchFamily="18" charset="0"/>
              </a:rPr>
              <a:t> on P100 GPU</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CFE3477-5798-F14B-2C5F-53BD21B257C2}"/>
              </a:ext>
            </a:extLst>
          </p:cNvPr>
          <p:cNvSpPr txBox="1"/>
          <p:nvPr/>
        </p:nvSpPr>
        <p:spPr>
          <a:xfrm>
            <a:off x="630936" y="940972"/>
            <a:ext cx="5760720" cy="369332"/>
          </a:xfrm>
          <a:prstGeom prst="rect">
            <a:avLst/>
          </a:prstGeom>
          <a:noFill/>
        </p:spPr>
        <p:txBody>
          <a:bodyPr wrap="square" rtlCol="0">
            <a:spAutoFit/>
          </a:bodyPr>
          <a:lstStyle/>
          <a:p>
            <a:pPr marL="285750" indent="-285750">
              <a:buFont typeface="Wingdings" panose="05000000000000000000" pitchFamily="2" charset="2"/>
              <a:buChar char="v"/>
            </a:pPr>
            <a:r>
              <a:rPr lang="en-US" b="1" dirty="0">
                <a:solidFill>
                  <a:srgbClr val="C00000"/>
                </a:solidFill>
                <a:latin typeface="Times New Roman" panose="02020603050405020304" pitchFamily="18" charset="0"/>
                <a:cs typeface="Times New Roman" panose="02020603050405020304" pitchFamily="18" charset="0"/>
              </a:rPr>
              <a:t>Sequential Actual Temperature based Prediction:</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8DF2F54-B726-F8E9-72E8-E7DABD52117A}"/>
              </a:ext>
            </a:extLst>
          </p:cNvPr>
          <p:cNvSpPr txBox="1"/>
          <p:nvPr/>
        </p:nvSpPr>
        <p:spPr>
          <a:xfrm>
            <a:off x="930232" y="1191669"/>
            <a:ext cx="10545488" cy="152541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The model was tested for predicting the temperature profile with a contour tool path.</a:t>
            </a:r>
          </a:p>
          <a:p>
            <a:pPr marL="285750" indent="-285750" algn="just">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Actual temperatures from </a:t>
            </a:r>
            <a:r>
              <a:rPr lang="en-US" sz="1600" dirty="0" err="1">
                <a:solidFill>
                  <a:schemeClr val="accent1">
                    <a:lumMod val="50000"/>
                  </a:schemeClr>
                </a:solidFill>
                <a:latin typeface="Times New Roman" panose="02020603050405020304" pitchFamily="18" charset="0"/>
                <a:cs typeface="Times New Roman" panose="02020603050405020304" pitchFamily="18" charset="0"/>
              </a:rPr>
              <a:t>Simufact</a:t>
            </a:r>
            <a:r>
              <a:rPr lang="en-US" sz="1600" dirty="0">
                <a:solidFill>
                  <a:schemeClr val="accent1">
                    <a:lumMod val="50000"/>
                  </a:schemeClr>
                </a:solidFill>
                <a:latin typeface="Times New Roman" panose="02020603050405020304" pitchFamily="18" charset="0"/>
                <a:cs typeface="Times New Roman" panose="02020603050405020304" pitchFamily="18" charset="0"/>
              </a:rPr>
              <a:t> welding were used as reference.</a:t>
            </a:r>
          </a:p>
          <a:p>
            <a:pPr marL="285750" indent="-285750" algn="just">
              <a:lnSpc>
                <a:spcPct val="150000"/>
              </a:lnSpc>
              <a:buFont typeface="Arial" panose="020B0604020202020204" pitchFamily="34" charset="0"/>
              <a:buChar char="•"/>
            </a:pP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The model predicts temperatures at all points for time t+2k, using actual temperatures from time </a:t>
            </a:r>
            <a:r>
              <a:rPr lang="en-US" sz="1600" dirty="0" err="1">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t+k</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a:t>
            </a:r>
          </a:p>
          <a:p>
            <a:pPr algn="just">
              <a:lnSpc>
                <a:spcPct val="150000"/>
              </a:lnSpc>
            </a:pPr>
            <a:r>
              <a:rPr lang="en-US" sz="1600" dirty="0">
                <a:solidFill>
                  <a:schemeClr val="accent1">
                    <a:lumMod val="50000"/>
                  </a:schemeClr>
                </a:solidFill>
                <a:latin typeface="Times New Roman" panose="02020603050405020304" pitchFamily="18" charset="0"/>
                <a:cs typeface="Times New Roman" panose="02020603050405020304" pitchFamily="18" charset="0"/>
              </a:rPr>
              <a:t>Observed that Predicted temperatures closely match actual temperatures from </a:t>
            </a:r>
            <a:r>
              <a:rPr lang="en-US" sz="1600" dirty="0" err="1">
                <a:solidFill>
                  <a:schemeClr val="accent1">
                    <a:lumMod val="50000"/>
                  </a:schemeClr>
                </a:solidFill>
                <a:latin typeface="Times New Roman" panose="02020603050405020304" pitchFamily="18" charset="0"/>
                <a:cs typeface="Times New Roman" panose="02020603050405020304" pitchFamily="18" charset="0"/>
              </a:rPr>
              <a:t>Simufact</a:t>
            </a:r>
            <a:r>
              <a:rPr lang="en-US" sz="1600" dirty="0">
                <a:solidFill>
                  <a:schemeClr val="accent1">
                    <a:lumMod val="50000"/>
                  </a:schemeClr>
                </a:solidFill>
                <a:latin typeface="Times New Roman" panose="02020603050405020304" pitchFamily="18" charset="0"/>
                <a:cs typeface="Times New Roman" panose="02020603050405020304" pitchFamily="18" charset="0"/>
              </a:rPr>
              <a:t> welding with </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almost 96.5% accuracy</a:t>
            </a:r>
            <a:r>
              <a:rPr lang="en-US" sz="1600" dirty="0">
                <a:highlight>
                  <a:srgbClr val="FFFF00"/>
                </a:highlight>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45695679-9A59-F42E-799F-D70E629668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4612" y="3020968"/>
            <a:ext cx="5500576" cy="2972768"/>
          </a:xfrm>
          <a:prstGeom prst="rect">
            <a:avLst/>
          </a:prstGeom>
          <a:noFill/>
          <a:ln>
            <a:noFill/>
          </a:ln>
        </p:spPr>
      </p:pic>
      <p:pic>
        <p:nvPicPr>
          <p:cNvPr id="11" name="Picture 10">
            <a:extLst>
              <a:ext uri="{FF2B5EF4-FFF2-40B4-BE49-F238E27FC236}">
                <a16:creationId xmlns:a16="http://schemas.microsoft.com/office/drawing/2014/main" id="{BB13D6CC-404D-F330-8627-00AF88180411}"/>
              </a:ext>
            </a:extLst>
          </p:cNvPr>
          <p:cNvPicPr>
            <a:picLocks noChangeAspect="1"/>
          </p:cNvPicPr>
          <p:nvPr/>
        </p:nvPicPr>
        <p:blipFill>
          <a:blip r:embed="rId3"/>
          <a:stretch>
            <a:fillRect/>
          </a:stretch>
        </p:blipFill>
        <p:spPr>
          <a:xfrm>
            <a:off x="1200548" y="2860465"/>
            <a:ext cx="4020676" cy="3293773"/>
          </a:xfrm>
          <a:prstGeom prst="rect">
            <a:avLst/>
          </a:prstGeom>
        </p:spPr>
      </p:pic>
      <p:sp>
        <p:nvSpPr>
          <p:cNvPr id="6" name="TextBox 5">
            <a:extLst>
              <a:ext uri="{FF2B5EF4-FFF2-40B4-BE49-F238E27FC236}">
                <a16:creationId xmlns:a16="http://schemas.microsoft.com/office/drawing/2014/main" id="{2D760D51-034D-B449-27C9-0E0FE12FD3FB}"/>
              </a:ext>
            </a:extLst>
          </p:cNvPr>
          <p:cNvSpPr txBox="1"/>
          <p:nvPr/>
        </p:nvSpPr>
        <p:spPr>
          <a:xfrm>
            <a:off x="6094741" y="6000349"/>
            <a:ext cx="5601768"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23: Comparison analysis of Sequential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Act.based</a:t>
            </a:r>
            <a:r>
              <a:rPr lang="en-US" sz="1400" i="1" dirty="0">
                <a:solidFill>
                  <a:schemeClr val="accent1">
                    <a:lumMod val="50000"/>
                  </a:schemeClr>
                </a:solidFill>
                <a:latin typeface="Times New Roman" panose="02020603050405020304" pitchFamily="18" charset="0"/>
                <a:cs typeface="Times New Roman" panose="02020603050405020304" pitchFamily="18" charset="0"/>
              </a:rPr>
              <a:t> Prediction model</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9F52A33-931B-A29A-E87E-F5463DC9ACCF}"/>
              </a:ext>
            </a:extLst>
          </p:cNvPr>
          <p:cNvSpPr txBox="1"/>
          <p:nvPr/>
        </p:nvSpPr>
        <p:spPr>
          <a:xfrm>
            <a:off x="2440462" y="6240453"/>
            <a:ext cx="3806679"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22: Loss curves</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0" name="Picture 9" descr="A graph of lines with numbers&#10;&#10;Description automatically generated with medium confidence">
            <a:extLst>
              <a:ext uri="{FF2B5EF4-FFF2-40B4-BE49-F238E27FC236}">
                <a16:creationId xmlns:a16="http://schemas.microsoft.com/office/drawing/2014/main" id="{73F33156-A45F-58E7-067D-BDC0215C98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5360" y="616058"/>
            <a:ext cx="2202538" cy="1646519"/>
          </a:xfrm>
          <a:prstGeom prst="rect">
            <a:avLst/>
          </a:prstGeom>
        </p:spPr>
      </p:pic>
      <p:sp>
        <p:nvSpPr>
          <p:cNvPr id="12" name="Rectangle 11">
            <a:extLst>
              <a:ext uri="{FF2B5EF4-FFF2-40B4-BE49-F238E27FC236}">
                <a16:creationId xmlns:a16="http://schemas.microsoft.com/office/drawing/2014/main" id="{2987FE79-D4C7-3838-33AB-DFF2BEFF2011}"/>
              </a:ext>
            </a:extLst>
          </p:cNvPr>
          <p:cNvSpPr/>
          <p:nvPr/>
        </p:nvSpPr>
        <p:spPr>
          <a:xfrm>
            <a:off x="9977120" y="549874"/>
            <a:ext cx="375920" cy="2298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643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9"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2D7E2C-6E62-8181-1711-0315E8A61B27}"/>
              </a:ext>
            </a:extLst>
          </p:cNvPr>
          <p:cNvSpPr>
            <a:spLocks noGrp="1"/>
          </p:cNvSpPr>
          <p:nvPr>
            <p:ph type="sldNum" sz="quarter" idx="12"/>
          </p:nvPr>
        </p:nvSpPr>
        <p:spPr/>
        <p:txBody>
          <a:bodyPr/>
          <a:lstStyle/>
          <a:p>
            <a:fld id="{0341D07B-65E6-4E3B-B725-8ED055DC581C}" type="slidenum">
              <a:rPr lang="en-IN" smtClean="0"/>
              <a:pPr/>
              <a:t>18</a:t>
            </a:fld>
            <a:endParaRPr lang="en-IN" dirty="0"/>
          </a:p>
        </p:txBody>
      </p:sp>
      <p:sp>
        <p:nvSpPr>
          <p:cNvPr id="9" name="TextBox 8">
            <a:extLst>
              <a:ext uri="{FF2B5EF4-FFF2-40B4-BE49-F238E27FC236}">
                <a16:creationId xmlns:a16="http://schemas.microsoft.com/office/drawing/2014/main" id="{F86582B5-3176-7C45-6CF9-0F8455928317}"/>
              </a:ext>
            </a:extLst>
          </p:cNvPr>
          <p:cNvSpPr txBox="1"/>
          <p:nvPr/>
        </p:nvSpPr>
        <p:spPr>
          <a:xfrm>
            <a:off x="499872" y="724260"/>
            <a:ext cx="5760720" cy="369332"/>
          </a:xfrm>
          <a:prstGeom prst="rect">
            <a:avLst/>
          </a:prstGeom>
          <a:noFill/>
        </p:spPr>
        <p:txBody>
          <a:bodyPr wrap="square" rtlCol="0">
            <a:spAutoFit/>
          </a:bodyPr>
          <a:lstStyle/>
          <a:p>
            <a:pPr marL="285750" indent="-285750">
              <a:buFont typeface="Wingdings" panose="05000000000000000000" pitchFamily="2" charset="2"/>
              <a:buChar char="v"/>
            </a:pPr>
            <a:r>
              <a:rPr lang="en-US" b="1" dirty="0">
                <a:solidFill>
                  <a:srgbClr val="C00000"/>
                </a:solidFill>
                <a:latin typeface="Times New Roman" panose="02020603050405020304" pitchFamily="18" charset="0"/>
                <a:cs typeface="Times New Roman" panose="02020603050405020304" pitchFamily="18" charset="0"/>
              </a:rPr>
              <a:t>Sequential Iterative Prediction:</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97D4602-83AC-9B8E-06C7-1DF908A6C846}"/>
              </a:ext>
            </a:extLst>
          </p:cNvPr>
          <p:cNvSpPr>
            <a:spLocks noChangeArrowheads="1"/>
          </p:cNvSpPr>
          <p:nvPr/>
        </p:nvSpPr>
        <p:spPr bwMode="auto">
          <a:xfrm>
            <a:off x="743893" y="1093592"/>
            <a:ext cx="10993544" cy="115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Instead of using actual temperatures at </a:t>
            </a:r>
            <a:r>
              <a:rPr kumimoji="0" lang="en-US" altLang="en-US" sz="1600" b="0" i="0" u="none" strike="noStrike" cap="none" normalizeH="0" baseline="0" dirty="0" err="1">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t+k</a:t>
            </a:r>
            <a:r>
              <a:rPr kumimoji="0" lang="en-US" altLang="en-US" sz="16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 for predicting t+2k, the predicted temperatures at </a:t>
            </a:r>
            <a:r>
              <a:rPr kumimoji="0" lang="en-US" altLang="en-US" sz="1600" b="0" i="0" u="none" strike="noStrike" cap="none" normalizeH="0" baseline="0" dirty="0" err="1">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t+k</a:t>
            </a:r>
            <a:r>
              <a:rPr kumimoji="0" lang="en-US" altLang="en-US" sz="16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 are used.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This iterative process continues with each predicted temperature serving as the input for the next step.</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The process repeats until the end of the thermal cycle. </a:t>
            </a:r>
          </a:p>
        </p:txBody>
      </p:sp>
      <p:pic>
        <p:nvPicPr>
          <p:cNvPr id="7" name="Picture 6" descr="A graph showing the temperature and time&#10;&#10;Description automatically generated">
            <a:extLst>
              <a:ext uri="{FF2B5EF4-FFF2-40B4-BE49-F238E27FC236}">
                <a16:creationId xmlns:a16="http://schemas.microsoft.com/office/drawing/2014/main" id="{44680A1B-EB57-0F16-9DA1-F849EC65D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3818" y="2144077"/>
            <a:ext cx="4982817" cy="2569846"/>
          </a:xfrm>
          <a:prstGeom prst="rect">
            <a:avLst/>
          </a:prstGeom>
        </p:spPr>
      </p:pic>
      <p:sp>
        <p:nvSpPr>
          <p:cNvPr id="8" name="Rectangle 1">
            <a:extLst>
              <a:ext uri="{FF2B5EF4-FFF2-40B4-BE49-F238E27FC236}">
                <a16:creationId xmlns:a16="http://schemas.microsoft.com/office/drawing/2014/main" id="{79D03237-FC8C-4D55-7512-63931717CA81}"/>
              </a:ext>
            </a:extLst>
          </p:cNvPr>
          <p:cNvSpPr>
            <a:spLocks noChangeArrowheads="1"/>
          </p:cNvSpPr>
          <p:nvPr/>
        </p:nvSpPr>
        <p:spPr bwMode="auto">
          <a:xfrm>
            <a:off x="741555" y="2619010"/>
            <a:ext cx="6322263" cy="374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Actual temperatures (red curve) show significant initial peaks that stabilize over time.</a:t>
            </a:r>
          </a:p>
          <a:p>
            <a:pPr marL="285750"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Model predictions (blue and green curves) closely follow initial peaks, indicating good initial calibration.</a:t>
            </a:r>
          </a:p>
          <a:p>
            <a:pPr marL="285750"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Predicted temperatures (blue curve) initially match actual temperatures but diverge over time, suggesting accuracy in short-term but discrepancies in long-term predictions.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The green curve, using actual previous step temperatures, enhances prediction accuracy and maintains closer alignment with actual temperatures. </a:t>
            </a:r>
          </a:p>
        </p:txBody>
      </p:sp>
      <p:sp>
        <p:nvSpPr>
          <p:cNvPr id="10" name="TextBox 9">
            <a:extLst>
              <a:ext uri="{FF2B5EF4-FFF2-40B4-BE49-F238E27FC236}">
                <a16:creationId xmlns:a16="http://schemas.microsoft.com/office/drawing/2014/main" id="{3ACFEEE1-3674-E9D5-118F-583AC45C5047}"/>
              </a:ext>
            </a:extLst>
          </p:cNvPr>
          <p:cNvSpPr txBox="1"/>
          <p:nvPr/>
        </p:nvSpPr>
        <p:spPr>
          <a:xfrm>
            <a:off x="597589" y="2249678"/>
            <a:ext cx="5760720" cy="369332"/>
          </a:xfrm>
          <a:prstGeom prst="rect">
            <a:avLst/>
          </a:prstGeom>
          <a:noFill/>
        </p:spPr>
        <p:txBody>
          <a:bodyPr wrap="square" rtlCol="0">
            <a:spAutoFit/>
          </a:bodyPr>
          <a:lstStyle/>
          <a:p>
            <a:r>
              <a:rPr lang="en-US" b="1" dirty="0">
                <a:solidFill>
                  <a:srgbClr val="C00000"/>
                </a:solidFill>
                <a:latin typeface="Times New Roman" panose="02020603050405020304" pitchFamily="18" charset="0"/>
                <a:cs typeface="Times New Roman" panose="02020603050405020304" pitchFamily="18" charset="0"/>
              </a:rPr>
              <a:t>Observation:</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A424640-7215-EB87-C079-BF5B99A38AD6}"/>
              </a:ext>
            </a:extLst>
          </p:cNvPr>
          <p:cNvSpPr txBox="1"/>
          <p:nvPr/>
        </p:nvSpPr>
        <p:spPr>
          <a:xfrm>
            <a:off x="7469662" y="4797733"/>
            <a:ext cx="5077938"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24: Comparison analysis of Sequential Iterative Prediction</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77C41D2-5E02-5054-5F6D-D5122C559A97}"/>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ML for AM: Data Driven Approach</a:t>
            </a:r>
            <a:endParaRPr lang="en-IN" sz="2400" dirty="0">
              <a:solidFill>
                <a:schemeClr val="accent1">
                  <a:lumMod val="50000"/>
                </a:schemeClr>
              </a:solidFill>
            </a:endParaRPr>
          </a:p>
        </p:txBody>
      </p:sp>
    </p:spTree>
    <p:extLst>
      <p:ext uri="{BB962C8B-B14F-4D97-AF65-F5344CB8AC3E}">
        <p14:creationId xmlns:p14="http://schemas.microsoft.com/office/powerpoint/2010/main" val="81991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graph&#10;&#10;Description automatically generated with medium confidence">
            <a:extLst>
              <a:ext uri="{FF2B5EF4-FFF2-40B4-BE49-F238E27FC236}">
                <a16:creationId xmlns:a16="http://schemas.microsoft.com/office/drawing/2014/main" id="{8B2AB346-9670-5DB3-ACE8-A49F33F1FB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6" t="4647" r="696" b="-2775"/>
          <a:stretch/>
        </p:blipFill>
        <p:spPr bwMode="auto">
          <a:xfrm>
            <a:off x="7601429" y="737427"/>
            <a:ext cx="4582257" cy="4441324"/>
          </a:xfrm>
          <a:prstGeom prst="rect">
            <a:avLst/>
          </a:prstGeom>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19</a:t>
            </a:fld>
            <a:endParaRPr lang="en-IN" sz="1600" dirty="0">
              <a:solidFill>
                <a:schemeClr val="accent1">
                  <a:lumMod val="50000"/>
                </a:schemeClr>
              </a:solidFill>
            </a:endParaRPr>
          </a:p>
        </p:txBody>
      </p:sp>
      <p:sp>
        <p:nvSpPr>
          <p:cNvPr id="25" name="TextBox 24">
            <a:extLst>
              <a:ext uri="{FF2B5EF4-FFF2-40B4-BE49-F238E27FC236}">
                <a16:creationId xmlns:a16="http://schemas.microsoft.com/office/drawing/2014/main" id="{38854437-66E2-0572-3C3B-9A9D6D640111}"/>
              </a:ext>
            </a:extLst>
          </p:cNvPr>
          <p:cNvSpPr txBox="1"/>
          <p:nvPr/>
        </p:nvSpPr>
        <p:spPr>
          <a:xfrm>
            <a:off x="430736" y="493878"/>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Trail Implementation 3D Laser Material Processing:</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48D7E822-6141-418E-857F-B280C73AEED4}"/>
              </a:ext>
            </a:extLst>
          </p:cNvPr>
          <p:cNvSpPr txBox="1"/>
          <p:nvPr/>
        </p:nvSpPr>
        <p:spPr>
          <a:xfrm>
            <a:off x="-1" y="14145"/>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15" name="TextBox 14">
            <a:extLst>
              <a:ext uri="{FF2B5EF4-FFF2-40B4-BE49-F238E27FC236}">
                <a16:creationId xmlns:a16="http://schemas.microsoft.com/office/drawing/2014/main" id="{47F14FC6-25BA-7C6E-2DB9-B048AAD94232}"/>
              </a:ext>
            </a:extLst>
          </p:cNvPr>
          <p:cNvSpPr txBox="1"/>
          <p:nvPr/>
        </p:nvSpPr>
        <p:spPr>
          <a:xfrm>
            <a:off x="722978" y="1947704"/>
            <a:ext cx="4557336" cy="566565"/>
          </a:xfrm>
          <a:prstGeom prst="rect">
            <a:avLst/>
          </a:prstGeom>
          <a:noFill/>
        </p:spPr>
        <p:txBody>
          <a:bodyPr wrap="square" rtlCol="0">
            <a:spAutoFit/>
          </a:bodyPr>
          <a:lstStyle/>
          <a:p>
            <a:pPr>
              <a:lnSpc>
                <a:spcPts val="1200"/>
              </a:lnSpc>
              <a:spcAft>
                <a:spcPts val="1200"/>
              </a:spcAft>
            </a:pPr>
            <a:endParaRPr lang="en-US" sz="17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Aft>
                <a:spcPts val="1200"/>
              </a:spcAft>
            </a:pPr>
            <a:r>
              <a:rPr lang="en-US" sz="17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Governing Equation and Boundary </a:t>
            </a:r>
            <a:r>
              <a:rPr lang="en-US" sz="17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condition</a:t>
            </a:r>
            <a:r>
              <a:rPr lang="en-US" sz="17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7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D8A6F6-A55A-F002-409C-C859EF0F8D33}"/>
                  </a:ext>
                </a:extLst>
              </p:cNvPr>
              <p:cNvSpPr txBox="1"/>
              <p:nvPr/>
            </p:nvSpPr>
            <p:spPr>
              <a:xfrm>
                <a:off x="907444" y="2564133"/>
                <a:ext cx="3631538" cy="634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700" i="1" smtClean="0">
                              <a:solidFill>
                                <a:schemeClr val="accent1">
                                  <a:lumMod val="50000"/>
                                </a:schemeClr>
                              </a:solidFill>
                              <a:effectLst/>
                              <a:latin typeface="Cambria Math" panose="02040503050406030204" pitchFamily="18" charset="0"/>
                            </a:rPr>
                          </m:ctrlPr>
                        </m:sSubPr>
                        <m:e>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𝑐</m:t>
                          </m:r>
                        </m:e>
                        <m:sub>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𝑝</m:t>
                          </m:r>
                        </m:sub>
                      </m:sSub>
                      <m:f>
                        <m:fPr>
                          <m:ctrlPr>
                            <a:rPr lang="en-IN" sz="1700" i="1">
                              <a:solidFill>
                                <a:schemeClr val="accent1">
                                  <a:lumMod val="50000"/>
                                </a:schemeClr>
                              </a:solidFill>
                              <a:effectLst/>
                              <a:latin typeface="Cambria Math" panose="02040503050406030204" pitchFamily="18" charset="0"/>
                            </a:rPr>
                          </m:ctrlPr>
                        </m:fPr>
                        <m:num>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num>
                        <m:den>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den>
                      </m:f>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𝑢</m:t>
                      </m:r>
                      <m:d>
                        <m:dPr>
                          <m:ctrlPr>
                            <a:rPr lang="en-IN" sz="1700" i="1">
                              <a:solidFill>
                                <a:schemeClr val="accent1">
                                  <a:lumMod val="50000"/>
                                </a:schemeClr>
                              </a:solidFill>
                              <a:effectLst/>
                              <a:latin typeface="Cambria Math" panose="02040503050406030204" pitchFamily="18" charset="0"/>
                            </a:rPr>
                          </m:ctrlPr>
                        </m:dPr>
                        <m:e>
                          <m:acc>
                            <m:accPr>
                              <m:chr m:val="⃗"/>
                              <m:ctrlPr>
                                <a:rPr lang="en-IN" sz="1700" i="1">
                                  <a:solidFill>
                                    <a:schemeClr val="accent1">
                                      <a:lumMod val="50000"/>
                                    </a:schemeClr>
                                  </a:solidFill>
                                  <a:effectLst/>
                                  <a:latin typeface="Cambria Math" panose="02040503050406030204" pitchFamily="18" charset="0"/>
                                </a:rPr>
                              </m:ctrlPr>
                            </m:accPr>
                            <m:e>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e>
                          </m:acc>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f>
                        <m:fPr>
                          <m:ctrlPr>
                            <a:rPr lang="en-IN" sz="1700" i="1">
                              <a:solidFill>
                                <a:schemeClr val="accent1">
                                  <a:lumMod val="50000"/>
                                </a:schemeClr>
                              </a:solidFill>
                              <a:effectLst/>
                              <a:latin typeface="Cambria Math" panose="02040503050406030204" pitchFamily="18" charset="0"/>
                            </a:rPr>
                          </m:ctrlPr>
                        </m:fPr>
                        <m:num>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𝜅</m:t>
                          </m:r>
                        </m:num>
                        <m:den>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𝜌</m:t>
                          </m:r>
                        </m:den>
                      </m:f>
                      <m:r>
                        <m:rPr>
                          <m:sty m:val="p"/>
                        </m:rP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Δ</m:t>
                      </m:r>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𝑢</m:t>
                      </m:r>
                      <m:d>
                        <m:dPr>
                          <m:ctrlPr>
                            <a:rPr lang="en-IN" sz="1700" i="1">
                              <a:solidFill>
                                <a:schemeClr val="accent1">
                                  <a:lumMod val="50000"/>
                                </a:schemeClr>
                              </a:solidFill>
                              <a:effectLst/>
                              <a:latin typeface="Cambria Math" panose="02040503050406030204" pitchFamily="18" charset="0"/>
                            </a:rPr>
                          </m:ctrlPr>
                        </m:dPr>
                        <m:e>
                          <m:acc>
                            <m:accPr>
                              <m:chr m:val="⃗"/>
                              <m:ctrlPr>
                                <a:rPr lang="en-IN" sz="1700" i="1">
                                  <a:solidFill>
                                    <a:schemeClr val="accent1">
                                      <a:lumMod val="50000"/>
                                    </a:schemeClr>
                                  </a:solidFill>
                                  <a:effectLst/>
                                  <a:latin typeface="Cambria Math" panose="02040503050406030204" pitchFamily="18" charset="0"/>
                                </a:rPr>
                              </m:ctrlPr>
                            </m:accPr>
                            <m:e>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e>
                          </m:acc>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acc>
                        <m:accPr>
                          <m:chr m:val="̇"/>
                          <m:ctrlPr>
                            <a:rPr lang="en-IN" sz="1700" i="1">
                              <a:solidFill>
                                <a:schemeClr val="accent1">
                                  <a:lumMod val="50000"/>
                                </a:schemeClr>
                              </a:solidFill>
                              <a:effectLst/>
                              <a:latin typeface="Cambria Math" panose="02040503050406030204" pitchFamily="18" charset="0"/>
                            </a:rPr>
                          </m:ctrlPr>
                        </m:accPr>
                        <m:e>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𝑄</m:t>
                          </m:r>
                        </m:e>
                      </m:acc>
                      <m:d>
                        <m:dPr>
                          <m:ctrlPr>
                            <a:rPr lang="en-IN" sz="1700" i="1">
                              <a:solidFill>
                                <a:schemeClr val="accent1">
                                  <a:lumMod val="50000"/>
                                </a:schemeClr>
                              </a:solidFill>
                              <a:effectLst/>
                              <a:latin typeface="Cambria Math" panose="02040503050406030204" pitchFamily="18" charset="0"/>
                            </a:rPr>
                          </m:ctrlPr>
                        </m:dPr>
                        <m:e>
                          <m:acc>
                            <m:accPr>
                              <m:chr m:val="⃗"/>
                              <m:ctrlPr>
                                <a:rPr lang="en-IN" sz="1700" i="1">
                                  <a:solidFill>
                                    <a:schemeClr val="accent1">
                                      <a:lumMod val="50000"/>
                                    </a:schemeClr>
                                  </a:solidFill>
                                  <a:effectLst/>
                                  <a:latin typeface="Cambria Math" panose="02040503050406030204" pitchFamily="18" charset="0"/>
                                </a:rPr>
                              </m:ctrlPr>
                            </m:accPr>
                            <m:e>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e>
                          </m:acc>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7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r>
                        <a:rPr lang="en-US" sz="1700" b="0" i="0" kern="0"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7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oMath>
                  </m:oMathPara>
                </a14:m>
                <a:endParaRPr lang="en-IN" sz="1700" dirty="0">
                  <a:solidFill>
                    <a:schemeClr val="accent1">
                      <a:lumMod val="50000"/>
                    </a:schemeClr>
                  </a:solidFill>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B5D8A6F6-A55A-F002-409C-C859EF0F8D33}"/>
                  </a:ext>
                </a:extLst>
              </p:cNvPr>
              <p:cNvSpPr txBox="1">
                <a:spLocks noRot="1" noChangeAspect="1" noMove="1" noResize="1" noEditPoints="1" noAdjustHandles="1" noChangeArrowheads="1" noChangeShapeType="1" noTextEdit="1"/>
              </p:cNvSpPr>
              <p:nvPr/>
            </p:nvSpPr>
            <p:spPr>
              <a:xfrm>
                <a:off x="907444" y="2564133"/>
                <a:ext cx="3631538" cy="63402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C876B3F-388F-46A5-B6C7-AA0D097DC12D}"/>
                  </a:ext>
                </a:extLst>
              </p:cNvPr>
              <p:cNvSpPr txBox="1"/>
              <p:nvPr/>
            </p:nvSpPr>
            <p:spPr>
              <a:xfrm>
                <a:off x="722978" y="890767"/>
                <a:ext cx="7072037" cy="1217834"/>
              </a:xfrm>
              <a:prstGeom prst="rect">
                <a:avLst/>
              </a:prstGeom>
              <a:noFill/>
            </p:spPr>
            <p:txBody>
              <a:bodyPr wrap="square">
                <a:spAutoFit/>
              </a:bodyPr>
              <a:lstStyle/>
              <a:p>
                <a:pPr marL="285750" indent="-285750" algn="just">
                  <a:lnSpc>
                    <a:spcPct val="150000"/>
                  </a:lnSpc>
                  <a:spcAft>
                    <a:spcPts val="1000"/>
                  </a:spcAft>
                  <a:buFont typeface="Arial" panose="020B0604020202020204" pitchFamily="34" charset="0"/>
                  <a:buChar char="•"/>
                </a:pPr>
                <a:r>
                  <a:rPr lang="en-US"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Dynamic heat conduction in bulk materials can be modelled by the time dependent heat conduction equation, a partial differential equation in space </a:t>
                </a:r>
                <a14:m>
                  <m:oMath xmlns:m="http://schemas.openxmlformats.org/officeDocument/2006/math">
                    <m:acc>
                      <m:accPr>
                        <m:chr m:val="⃗"/>
                        <m:ctrlPr>
                          <a:rPr lang="en-IN" sz="15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accPr>
                      <m:e>
                        <m:r>
                          <a:rPr lang="en-US" sz="15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e>
                    </m:acc>
                  </m:oMath>
                </a14:m>
                <a:r>
                  <a:rPr lang="en-US"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and time (t)</a:t>
                </a:r>
              </a:p>
              <a:p>
                <a:pPr marL="285750" indent="-285750" algn="just">
                  <a:lnSpc>
                    <a:spcPct val="150000"/>
                  </a:lnSpc>
                  <a:spcAft>
                    <a:spcPts val="1000"/>
                  </a:spcAft>
                  <a:buFont typeface="Arial" panose="020B0604020202020204" pitchFamily="34" charset="0"/>
                  <a:buChar char="•"/>
                </a:pPr>
                <a:r>
                  <a:rPr lang="en-US" sz="15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Latin Hypercube sampling is utilized for entire domain sampling.</a:t>
                </a:r>
                <a:endParaRPr lang="en-IN"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Choice>
        <mc:Fallback>
          <p:sp>
            <p:nvSpPr>
              <p:cNvPr id="33" name="TextBox 32">
                <a:extLst>
                  <a:ext uri="{FF2B5EF4-FFF2-40B4-BE49-F238E27FC236}">
                    <a16:creationId xmlns:a16="http://schemas.microsoft.com/office/drawing/2014/main" id="{DC876B3F-388F-46A5-B6C7-AA0D097DC12D}"/>
                  </a:ext>
                </a:extLst>
              </p:cNvPr>
              <p:cNvSpPr txBox="1">
                <a:spLocks noRot="1" noChangeAspect="1" noMove="1" noResize="1" noEditPoints="1" noAdjustHandles="1" noChangeArrowheads="1" noChangeShapeType="1" noTextEdit="1"/>
              </p:cNvSpPr>
              <p:nvPr/>
            </p:nvSpPr>
            <p:spPr>
              <a:xfrm>
                <a:off x="722978" y="890767"/>
                <a:ext cx="7072037" cy="1217834"/>
              </a:xfrm>
              <a:prstGeom prst="rect">
                <a:avLst/>
              </a:prstGeom>
              <a:blipFill>
                <a:blip r:embed="rId4"/>
                <a:stretch>
                  <a:fillRect l="-259" r="-345" b="-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79E52F9-1C6C-3233-5A59-C0401420A9F9}"/>
                  </a:ext>
                </a:extLst>
              </p:cNvPr>
              <p:cNvSpPr txBox="1"/>
              <p:nvPr/>
            </p:nvSpPr>
            <p:spPr>
              <a:xfrm>
                <a:off x="4538982" y="2543942"/>
                <a:ext cx="3351276" cy="728726"/>
              </a:xfrm>
              <a:prstGeom prst="rect">
                <a:avLst/>
              </a:prstGeom>
              <a:noFill/>
            </p:spPr>
            <p:txBody>
              <a:bodyPr wrap="square">
                <a:spAutoFit/>
              </a:bodyPr>
              <a:lstStyle/>
              <a:p>
                <a14:m>
                  <m:oMath xmlns:m="http://schemas.openxmlformats.org/officeDocument/2006/math">
                    <m:acc>
                      <m:accPr>
                        <m:chr m:val="̇"/>
                        <m:ctrlPr>
                          <a:rPr lang="en-IN" sz="1600" i="1" smtClean="0">
                            <a:solidFill>
                              <a:schemeClr val="accent1">
                                <a:lumMod val="50000"/>
                              </a:schemeClr>
                            </a:solidFill>
                            <a:effectLst/>
                            <a:latin typeface="Cambria Math" panose="02040503050406030204" pitchFamily="18" charset="0"/>
                          </a:rPr>
                        </m:ctrlPr>
                      </m:accPr>
                      <m:e>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Q</m:t>
                        </m:r>
                      </m:e>
                    </m:acc>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f>
                      <m:fPr>
                        <m:ctrlPr>
                          <a:rPr lang="en-IN" sz="1600" i="1">
                            <a:solidFill>
                              <a:schemeClr val="accent1">
                                <a:lumMod val="50000"/>
                              </a:schemeClr>
                            </a:solidFill>
                            <a:effectLst/>
                            <a:latin typeface="Cambria Math" panose="02040503050406030204" pitchFamily="18" charset="0"/>
                          </a:rPr>
                        </m:ctrlPr>
                      </m:fPr>
                      <m:num>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Sub>
                          <m:sSubPr>
                            <m:ctrlPr>
                              <a:rPr lang="en-IN" sz="1600" i="1">
                                <a:solidFill>
                                  <a:schemeClr val="accent1">
                                    <a:lumMod val="50000"/>
                                  </a:schemeClr>
                                </a:solidFill>
                                <a:effectLst/>
                                <a:latin typeface="Cambria Math" panose="02040503050406030204" pitchFamily="18" charset="0"/>
                              </a:rPr>
                            </m:ctrlPr>
                          </m:sSubPr>
                          <m:e>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P</m:t>
                            </m:r>
                          </m:e>
                          <m:sub>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L</m:t>
                            </m:r>
                          </m:sub>
                        </m:sSub>
                      </m:num>
                      <m:den>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π</m:t>
                        </m:r>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Sup>
                          <m:sSubSupPr>
                            <m:ctrlPr>
                              <a:rPr lang="en-IN" sz="1600" i="1">
                                <a:solidFill>
                                  <a:schemeClr val="accent1">
                                    <a:lumMod val="50000"/>
                                  </a:schemeClr>
                                </a:solidFill>
                                <a:effectLst/>
                                <a:latin typeface="Cambria Math" panose="02040503050406030204" pitchFamily="18" charset="0"/>
                              </a:rPr>
                            </m:ctrlPr>
                          </m:sSubSupPr>
                          <m:e>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r</m:t>
                            </m:r>
                          </m:e>
                          <m:sub>
                            <m:r>
                              <m:rPr>
                                <m:nor/>
                              </m:rPr>
                              <a:rPr lang="en-US" sz="1600" kern="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spot</m:t>
                            </m:r>
                          </m:sub>
                          <m:sup>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3</m:t>
                            </m:r>
                          </m:sup>
                        </m:sSubSup>
                      </m:den>
                    </m:f>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func>
                      <m:funcPr>
                        <m:ctrlPr>
                          <a:rPr lang="en-IN" sz="1600" i="1">
                            <a:solidFill>
                              <a:schemeClr val="accent1">
                                <a:lumMod val="50000"/>
                              </a:schemeClr>
                            </a:solidFill>
                            <a:effectLst/>
                            <a:latin typeface="Cambria Math" panose="02040503050406030204" pitchFamily="18" charset="0"/>
                          </a:rPr>
                        </m:ctrlPr>
                      </m:funcPr>
                      <m:fName>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exp</m:t>
                        </m:r>
                      </m:fName>
                      <m:e>
                        <m:d>
                          <m:dPr>
                            <m:ctrlPr>
                              <a:rPr lang="en-IN" sz="1600" i="1">
                                <a:solidFill>
                                  <a:schemeClr val="accent1">
                                    <a:lumMod val="50000"/>
                                  </a:schemeClr>
                                </a:solidFill>
                                <a:effectLst/>
                                <a:latin typeface="Cambria Math" panose="02040503050406030204" pitchFamily="18" charset="0"/>
                              </a:rPr>
                            </m:ctrlPr>
                          </m:dPr>
                          <m:e>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f>
                              <m:fPr>
                                <m:ctrlPr>
                                  <a:rPr lang="en-IN" sz="1600" i="1">
                                    <a:solidFill>
                                      <a:schemeClr val="accent1">
                                        <a:lumMod val="50000"/>
                                      </a:schemeClr>
                                    </a:solidFill>
                                    <a:effectLst/>
                                    <a:latin typeface="Cambria Math" panose="02040503050406030204" pitchFamily="18" charset="0"/>
                                  </a:rPr>
                                </m:ctrlPr>
                              </m:fPr>
                              <m:num>
                                <m:sSubSup>
                                  <m:sSubSupPr>
                                    <m:ctrlPr>
                                      <a:rPr lang="en-IN" sz="1600" i="1">
                                        <a:solidFill>
                                          <a:schemeClr val="accent1">
                                            <a:lumMod val="50000"/>
                                          </a:schemeClr>
                                        </a:solidFill>
                                        <a:effectLst/>
                                        <a:latin typeface="Cambria Math" panose="02040503050406030204" pitchFamily="18" charset="0"/>
                                      </a:rPr>
                                    </m:ctrlPr>
                                  </m:sSubSupPr>
                                  <m:e>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r</m:t>
                                    </m:r>
                                  </m:e>
                                  <m:sub>
                                    <m:r>
                                      <m:rPr>
                                        <m:nor/>
                                      </m:rPr>
                                      <a:rPr lang="en-US" sz="1600" kern="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focus</m:t>
                                    </m:r>
                                  </m:sub>
                                  <m:sup>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bSup>
                              </m:num>
                              <m:den>
                                <m:sSubSup>
                                  <m:sSubSupPr>
                                    <m:ctrlPr>
                                      <a:rPr lang="en-IN" sz="1600" i="1">
                                        <a:solidFill>
                                          <a:schemeClr val="accent1">
                                            <a:lumMod val="50000"/>
                                          </a:schemeClr>
                                        </a:solidFill>
                                        <a:effectLst/>
                                        <a:latin typeface="Cambria Math" panose="02040503050406030204" pitchFamily="18" charset="0"/>
                                      </a:rPr>
                                    </m:ctrlPr>
                                  </m:sSubSupPr>
                                  <m:e>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r</m:t>
                                    </m:r>
                                  </m:e>
                                  <m:sub>
                                    <m:r>
                                      <m:rPr>
                                        <m:nor/>
                                      </m:rPr>
                                      <a:rPr lang="en-US" sz="1600" kern="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spot</m:t>
                                    </m:r>
                                  </m:sub>
                                  <m:sup>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bSup>
                              </m:den>
                            </m:f>
                          </m:e>
                        </m:d>
                      </m:e>
                    </m:func>
                  </m:oMath>
                </a14:m>
                <a:r>
                  <a:rPr lang="en-US" sz="1600" kern="0"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679E52F9-1C6C-3233-5A59-C0401420A9F9}"/>
                  </a:ext>
                </a:extLst>
              </p:cNvPr>
              <p:cNvSpPr txBox="1">
                <a:spLocks noRot="1" noChangeAspect="1" noMove="1" noResize="1" noEditPoints="1" noAdjustHandles="1" noChangeArrowheads="1" noChangeShapeType="1" noTextEdit="1"/>
              </p:cNvSpPr>
              <p:nvPr/>
            </p:nvSpPr>
            <p:spPr>
              <a:xfrm>
                <a:off x="4538982" y="2543942"/>
                <a:ext cx="3351276" cy="728726"/>
              </a:xfrm>
              <a:prstGeom prst="rect">
                <a:avLst/>
              </a:prstGeom>
              <a:blipFill>
                <a:blip r:embed="rId5"/>
                <a:stretch>
                  <a:fillRect/>
                </a:stretch>
              </a:blipFill>
            </p:spPr>
            <p:txBody>
              <a:bodyPr/>
              <a:lstStyle/>
              <a:p>
                <a:r>
                  <a:rPr lang="en-IN">
                    <a:noFill/>
                  </a:rPr>
                  <a:t> </a:t>
                </a:r>
              </a:p>
            </p:txBody>
          </p:sp>
        </mc:Fallback>
      </mc:AlternateContent>
      <p:sp>
        <p:nvSpPr>
          <p:cNvPr id="39" name="TextBox 38">
            <a:extLst>
              <a:ext uri="{FF2B5EF4-FFF2-40B4-BE49-F238E27FC236}">
                <a16:creationId xmlns:a16="http://schemas.microsoft.com/office/drawing/2014/main" id="{C4B132F5-706A-6A7A-B9F3-15B47F329FB2}"/>
              </a:ext>
            </a:extLst>
          </p:cNvPr>
          <p:cNvSpPr txBox="1"/>
          <p:nvPr/>
        </p:nvSpPr>
        <p:spPr>
          <a:xfrm>
            <a:off x="959035" y="3324501"/>
            <a:ext cx="6256230" cy="743345"/>
          </a:xfrm>
          <a:prstGeom prst="rect">
            <a:avLst/>
          </a:prstGeom>
          <a:noFill/>
        </p:spPr>
        <p:txBody>
          <a:bodyPr wrap="square">
            <a:spAutoFit/>
          </a:bodyPr>
          <a:lstStyle/>
          <a:p>
            <a:pPr marL="285750" indent="-285750" algn="just">
              <a:lnSpc>
                <a:spcPct val="150000"/>
              </a:lnSpc>
              <a:spcAft>
                <a:spcPts val="1000"/>
              </a:spcAft>
              <a:buFont typeface="Arial" panose="020B0604020202020204" pitchFamily="34" charset="0"/>
              <a:buChar char="•"/>
            </a:pPr>
            <a:r>
              <a:rPr lang="en-US"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temperature field is modelled within a finite cube. To its lower base a Dirichlet boundary condition (BC) was applied and set to 0. </a:t>
            </a:r>
            <a:endParaRPr lang="en-IN"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451EC7-14E5-BAB4-EEB8-DB8B27E4E37E}"/>
                  </a:ext>
                </a:extLst>
              </p:cNvPr>
              <p:cNvSpPr txBox="1"/>
              <p:nvPr/>
            </p:nvSpPr>
            <p:spPr>
              <a:xfrm>
                <a:off x="958763" y="5001480"/>
                <a:ext cx="8452781" cy="974562"/>
              </a:xfrm>
              <a:prstGeom prst="rect">
                <a:avLst/>
              </a:prstGeom>
              <a:noFill/>
            </p:spPr>
            <p:txBody>
              <a:bodyPr wrap="square">
                <a:spAutoFit/>
              </a:bodyPr>
              <a:lstStyle/>
              <a:p>
                <a:pPr marL="285750" indent="-285750" algn="just">
                  <a:lnSpc>
                    <a:spcPct val="150000"/>
                  </a:lnSpc>
                  <a:spcAft>
                    <a:spcPts val="10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For the four lateral faces (F) the Neumann BC was</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14:m>
                  <m:oMath xmlns:m="http://schemas.openxmlformats.org/officeDocument/2006/math">
                    <m:r>
                      <a:rPr lang="en-US" sz="1600" i="1" kern="0"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f>
                      <m:fPr>
                        <m:ctrlPr>
                          <a:rPr lang="en-IN" sz="1600" i="1">
                            <a:solidFill>
                              <a:schemeClr val="accent1">
                                <a:lumMod val="50000"/>
                              </a:schemeClr>
                            </a:solidFill>
                            <a:effectLst/>
                            <a:latin typeface="Cambria Math" panose="02040503050406030204" pitchFamily="18" charset="0"/>
                          </a:rPr>
                        </m:ctrlPr>
                      </m:fPr>
                      <m:num>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num>
                      <m:den>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den>
                    </m:f>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𝑢</m:t>
                    </m:r>
                    <m:d>
                      <m:dPr>
                        <m:ctrlPr>
                          <a:rPr lang="en-IN" sz="1600" i="1">
                            <a:solidFill>
                              <a:schemeClr val="accent1">
                                <a:lumMod val="50000"/>
                              </a:schemeClr>
                            </a:solidFill>
                            <a:effectLst/>
                            <a:latin typeface="Cambria Math" panose="02040503050406030204" pitchFamily="18" charset="0"/>
                          </a:rPr>
                        </m:ctrlPr>
                      </m:dPr>
                      <m:e>
                        <m:acc>
                          <m:accPr>
                            <m:chr m:val="⃗"/>
                            <m:ctrlPr>
                              <a:rPr lang="en-IN" sz="1600" i="1">
                                <a:solidFill>
                                  <a:schemeClr val="accent1">
                                    <a:lumMod val="50000"/>
                                  </a:schemeClr>
                                </a:solidFill>
                                <a:effectLst/>
                                <a:latin typeface="Cambria Math" panose="02040503050406030204" pitchFamily="18" charset="0"/>
                              </a:rPr>
                            </m:ctrlPr>
                          </m:accPr>
                          <m:e>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e>
                        </m:acc>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=0.1</m:t>
                    </m:r>
                  </m:oMath>
                </a14:m>
                <a:r>
                  <a:rPr lang="en-US" sz="1600" kern="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mc:Choice>
        <mc:Fallback xmlns="">
          <p:sp>
            <p:nvSpPr>
              <p:cNvPr id="42" name="TextBox 41">
                <a:extLst>
                  <a:ext uri="{FF2B5EF4-FFF2-40B4-BE49-F238E27FC236}">
                    <a16:creationId xmlns:a16="http://schemas.microsoft.com/office/drawing/2014/main" id="{DE451EC7-14E5-BAB4-EEB8-DB8B27E4E37E}"/>
                  </a:ext>
                </a:extLst>
              </p:cNvPr>
              <p:cNvSpPr txBox="1">
                <a:spLocks noRot="1" noChangeAspect="1" noMove="1" noResize="1" noEditPoints="1" noAdjustHandles="1" noChangeArrowheads="1" noChangeShapeType="1" noTextEdit="1"/>
              </p:cNvSpPr>
              <p:nvPr/>
            </p:nvSpPr>
            <p:spPr>
              <a:xfrm>
                <a:off x="958763" y="5001480"/>
                <a:ext cx="8452781" cy="974562"/>
              </a:xfrm>
              <a:prstGeom prst="rect">
                <a:avLst/>
              </a:prstGeom>
              <a:blipFill>
                <a:blip r:embed="rId6"/>
                <a:stretch>
                  <a:fillRect l="-288"/>
                </a:stretch>
              </a:blipFill>
            </p:spPr>
            <p:txBody>
              <a:bodyPr/>
              <a:lstStyle/>
              <a:p>
                <a:r>
                  <a:rPr lang="en-IN">
                    <a:noFill/>
                  </a:rPr>
                  <a:t> </a:t>
                </a:r>
              </a:p>
            </p:txBody>
          </p:sp>
        </mc:Fallback>
      </mc:AlternateContent>
      <p:sp>
        <p:nvSpPr>
          <p:cNvPr id="62" name="TextBox 61">
            <a:extLst>
              <a:ext uri="{FF2B5EF4-FFF2-40B4-BE49-F238E27FC236}">
                <a16:creationId xmlns:a16="http://schemas.microsoft.com/office/drawing/2014/main" id="{57744726-F108-EA46-59FE-DDD1DBC76DC6}"/>
              </a:ext>
            </a:extLst>
          </p:cNvPr>
          <p:cNvSpPr txBox="1"/>
          <p:nvPr/>
        </p:nvSpPr>
        <p:spPr>
          <a:xfrm>
            <a:off x="959035" y="4159385"/>
            <a:ext cx="6814014" cy="743345"/>
          </a:xfrm>
          <a:prstGeom prst="rect">
            <a:avLst/>
          </a:prstGeom>
          <a:noFill/>
        </p:spPr>
        <p:txBody>
          <a:bodyPr wrap="square">
            <a:spAutoFit/>
          </a:bodyPr>
          <a:lstStyle/>
          <a:p>
            <a:pPr marL="285750" indent="-285750" algn="just">
              <a:lnSpc>
                <a:spcPct val="150000"/>
              </a:lnSpc>
              <a:spcAft>
                <a:spcPts val="1000"/>
              </a:spcAft>
              <a:buFont typeface="Arial" panose="020B0604020202020204" pitchFamily="34" charset="0"/>
              <a:buChar char="•"/>
            </a:pPr>
            <a:r>
              <a:rPr lang="en-US"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For the heat source a Gaussian beam profile with a laser power P</a:t>
            </a:r>
            <a:r>
              <a:rPr lang="en-US" sz="1500" baseline="-250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L</a:t>
            </a:r>
            <a:r>
              <a:rPr lang="en-US"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1W and a velocity of 1 mm/s was used. The heat source is modelled by:</a:t>
            </a:r>
            <a:endParaRPr lang="en-IN" sz="15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EFAA14A-7178-06C8-C7FF-6BC2E17C3F47}"/>
              </a:ext>
            </a:extLst>
          </p:cNvPr>
          <p:cNvSpPr txBox="1"/>
          <p:nvPr/>
        </p:nvSpPr>
        <p:spPr>
          <a:xfrm>
            <a:off x="8730028" y="4901752"/>
            <a:ext cx="380667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25: 3D point discretization of  domain</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044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33" grpId="0"/>
      <p:bldP spid="37" grpId="0"/>
      <p:bldP spid="39" grpId="0"/>
      <p:bldP spid="42" grpId="0"/>
      <p:bldP spid="6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824788-B6CD-CCD8-5227-351AD4F01F9D}"/>
              </a:ext>
            </a:extLst>
          </p:cNvPr>
          <p:cNvSpPr>
            <a:spLocks noGrp="1"/>
          </p:cNvSpPr>
          <p:nvPr>
            <p:ph type="sldNum" sz="quarter" idx="12"/>
          </p:nvPr>
        </p:nvSpPr>
        <p:spPr/>
        <p:txBody>
          <a:bodyPr/>
          <a:lstStyle/>
          <a:p>
            <a:fld id="{0341D07B-65E6-4E3B-B725-8ED055DC581C}" type="slidenum">
              <a:rPr lang="en-IN" smtClean="0"/>
              <a:pPr/>
              <a:t>2</a:t>
            </a:fld>
            <a:endParaRPr lang="en-IN" dirty="0"/>
          </a:p>
        </p:txBody>
      </p:sp>
      <p:sp>
        <p:nvSpPr>
          <p:cNvPr id="5" name="TextBox 4">
            <a:extLst>
              <a:ext uri="{FF2B5EF4-FFF2-40B4-BE49-F238E27FC236}">
                <a16:creationId xmlns:a16="http://schemas.microsoft.com/office/drawing/2014/main" id="{CD365DD2-DE89-CD95-A3DC-6C4E923006AE}"/>
              </a:ext>
            </a:extLst>
          </p:cNvPr>
          <p:cNvSpPr txBox="1"/>
          <p:nvPr/>
        </p:nvSpPr>
        <p:spPr>
          <a:xfrm>
            <a:off x="-1" y="14145"/>
            <a:ext cx="12189485" cy="461665"/>
          </a:xfrm>
          <a:prstGeom prst="rect">
            <a:avLst/>
          </a:prstGeom>
          <a:noFill/>
        </p:spPr>
        <p:txBody>
          <a:bodyPr wrap="square">
            <a:spAutoFit/>
          </a:bodyPr>
          <a:lstStyle/>
          <a:p>
            <a:pPr algn="ctr"/>
            <a:r>
              <a:rPr lang="en-IN" sz="2400" b="1" dirty="0">
                <a:solidFill>
                  <a:srgbClr val="000099"/>
                </a:solidFill>
                <a:latin typeface="Times New Roman" panose="02020603050405020304" pitchFamily="18" charset="0"/>
                <a:cs typeface="Times New Roman" panose="02020603050405020304" pitchFamily="18" charset="0"/>
              </a:rPr>
              <a:t>Introduction</a:t>
            </a:r>
            <a:endParaRPr lang="en-IN" sz="2400" dirty="0">
              <a:solidFill>
                <a:srgbClr val="000099"/>
              </a:solidFill>
            </a:endParaRPr>
          </a:p>
        </p:txBody>
      </p:sp>
      <p:sp>
        <p:nvSpPr>
          <p:cNvPr id="8" name="TextBox 7">
            <a:extLst>
              <a:ext uri="{FF2B5EF4-FFF2-40B4-BE49-F238E27FC236}">
                <a16:creationId xmlns:a16="http://schemas.microsoft.com/office/drawing/2014/main" id="{C3228039-C46E-0915-CF0F-8189DF33B863}"/>
              </a:ext>
            </a:extLst>
          </p:cNvPr>
          <p:cNvSpPr txBox="1"/>
          <p:nvPr/>
        </p:nvSpPr>
        <p:spPr>
          <a:xfrm>
            <a:off x="31535" y="667739"/>
            <a:ext cx="11865825" cy="1222514"/>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IN" sz="1700" b="1" u="sng" dirty="0">
                <a:solidFill>
                  <a:srgbClr val="C00000"/>
                </a:solidFill>
                <a:latin typeface="Times New Roman" panose="02020603050405020304" pitchFamily="18" charset="0"/>
                <a:cs typeface="Times New Roman" panose="02020603050405020304" pitchFamily="18" charset="0"/>
              </a:rPr>
              <a:t>Metal Additive Manufacturing:</a:t>
            </a:r>
            <a:r>
              <a:rPr lang="en-IN" sz="1700" b="1" dirty="0">
                <a:solidFill>
                  <a:srgbClr val="C00000"/>
                </a:solidFill>
                <a:latin typeface="Times New Roman" panose="02020603050405020304" pitchFamily="18" charset="0"/>
                <a:cs typeface="Times New Roman" panose="02020603050405020304" pitchFamily="18" charset="0"/>
              </a:rPr>
              <a:t> </a:t>
            </a:r>
            <a:r>
              <a:rPr lang="en-US" sz="1700" dirty="0">
                <a:solidFill>
                  <a:schemeClr val="accent1">
                    <a:lumMod val="50000"/>
                  </a:schemeClr>
                </a:solidFill>
                <a:latin typeface="Times New Roman" panose="02020603050405020304" pitchFamily="18" charset="0"/>
                <a:cs typeface="Times New Roman" panose="02020603050405020304" pitchFamily="18" charset="0"/>
              </a:rPr>
              <a:t>Metal AM encompasses various technologies that fabricate metal components through sequential layer-by-layer deposition directly from CAD models, facilitating the creation of intricate geometries and optimized structures that are often unachievable or impractical with conventional subtractive manufacturing techniques.</a:t>
            </a:r>
          </a:p>
        </p:txBody>
      </p:sp>
      <p:grpSp>
        <p:nvGrpSpPr>
          <p:cNvPr id="3" name="Group 2">
            <a:extLst>
              <a:ext uri="{FF2B5EF4-FFF2-40B4-BE49-F238E27FC236}">
                <a16:creationId xmlns:a16="http://schemas.microsoft.com/office/drawing/2014/main" id="{593B45A5-E6EE-C4E9-09DA-64F64F249BD8}"/>
              </a:ext>
            </a:extLst>
          </p:cNvPr>
          <p:cNvGrpSpPr/>
          <p:nvPr/>
        </p:nvGrpSpPr>
        <p:grpSpPr>
          <a:xfrm>
            <a:off x="-1" y="2038837"/>
            <a:ext cx="12192001" cy="3787575"/>
            <a:chOff x="-1" y="2038837"/>
            <a:chExt cx="12192001" cy="3787575"/>
          </a:xfrm>
        </p:grpSpPr>
        <p:grpSp>
          <p:nvGrpSpPr>
            <p:cNvPr id="6" name="Group 5">
              <a:extLst>
                <a:ext uri="{FF2B5EF4-FFF2-40B4-BE49-F238E27FC236}">
                  <a16:creationId xmlns:a16="http://schemas.microsoft.com/office/drawing/2014/main" id="{630A95D5-D5BA-2316-8A5E-1926594045DE}"/>
                </a:ext>
              </a:extLst>
            </p:cNvPr>
            <p:cNvGrpSpPr/>
            <p:nvPr/>
          </p:nvGrpSpPr>
          <p:grpSpPr>
            <a:xfrm>
              <a:off x="-1" y="2038837"/>
              <a:ext cx="12087859" cy="3787575"/>
              <a:chOff x="-1" y="2352888"/>
              <a:chExt cx="12087859" cy="3787575"/>
            </a:xfrm>
          </p:grpSpPr>
          <p:sp>
            <p:nvSpPr>
              <p:cNvPr id="4" name="TextBox 3">
                <a:extLst>
                  <a:ext uri="{FF2B5EF4-FFF2-40B4-BE49-F238E27FC236}">
                    <a16:creationId xmlns:a16="http://schemas.microsoft.com/office/drawing/2014/main" id="{D4155D27-A830-917E-9C0F-037BA379AE7E}"/>
                  </a:ext>
                </a:extLst>
              </p:cNvPr>
              <p:cNvSpPr txBox="1"/>
              <p:nvPr/>
            </p:nvSpPr>
            <p:spPr>
              <a:xfrm>
                <a:off x="-1" y="2352888"/>
                <a:ext cx="7874002" cy="3787575"/>
              </a:xfrm>
              <a:prstGeom prst="rect">
                <a:avLst/>
              </a:prstGeom>
              <a:noFill/>
            </p:spPr>
            <p:txBody>
              <a:bodyPr wrap="square">
                <a:spAutoFit/>
              </a:bodyPr>
              <a:lstStyle/>
              <a:p>
                <a:pPr>
                  <a:lnSpc>
                    <a:spcPct val="150000"/>
                  </a:lnSpc>
                </a:pPr>
                <a:r>
                  <a:rPr lang="en-US" b="1" dirty="0">
                    <a:solidFill>
                      <a:schemeClr val="accent1">
                        <a:lumMod val="50000"/>
                      </a:schemeClr>
                    </a:solidFill>
                    <a:latin typeface="Times New Roman" panose="02020603050405020304" pitchFamily="18" charset="0"/>
                    <a:cs typeface="Times New Roman" panose="02020603050405020304" pitchFamily="18" charset="0"/>
                  </a:rPr>
                  <a:t>  </a:t>
                </a:r>
                <a:r>
                  <a:rPr lang="en-US" b="1" dirty="0">
                    <a:solidFill>
                      <a:srgbClr val="C00000"/>
                    </a:solidFill>
                    <a:latin typeface="Times New Roman" panose="02020603050405020304" pitchFamily="18" charset="0"/>
                    <a:cs typeface="Times New Roman" panose="02020603050405020304" pitchFamily="18" charset="0"/>
                  </a:rPr>
                  <a:t>Methods of Metal AM:</a:t>
                </a:r>
              </a:p>
              <a:p>
                <a:pPr marL="800100" lvl="1" indent="-342900">
                  <a:lnSpc>
                    <a:spcPct val="150000"/>
                  </a:lnSpc>
                  <a:buFont typeface="+mj-lt"/>
                  <a:buAutoNum type="arabicPeriod"/>
                </a:pPr>
                <a:r>
                  <a:rPr lang="en-IN" sz="1600" b="1"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Directed Energy Deposition (DED)</a:t>
                </a:r>
                <a:endParaRPr lang="en-IN"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IN" sz="1600" dirty="0">
                    <a:solidFill>
                      <a:schemeClr val="accent1">
                        <a:lumMod val="50000"/>
                      </a:schemeClr>
                    </a:solidFill>
                    <a:latin typeface="Times New Roman" panose="02020603050405020304" pitchFamily="18" charset="0"/>
                    <a:cs typeface="Times New Roman" panose="02020603050405020304" pitchFamily="18" charset="0"/>
                  </a:rPr>
                  <a:t>Uses focused thermal energy (laser, electron beam, or plasma arc)</a:t>
                </a:r>
              </a:p>
              <a:p>
                <a:pPr marL="800100" lvl="1" indent="-342900">
                  <a:lnSpc>
                    <a:spcPct val="150000"/>
                  </a:lnSpc>
                  <a:buFont typeface="+mj-lt"/>
                  <a:buAutoNum type="arabicPeriod"/>
                </a:pPr>
                <a:r>
                  <a:rPr lang="en-US" sz="1600" b="1" dirty="0">
                    <a:solidFill>
                      <a:schemeClr val="accent1">
                        <a:lumMod val="50000"/>
                      </a:schemeClr>
                    </a:solidFill>
                    <a:latin typeface="Times New Roman" panose="02020603050405020304" pitchFamily="18" charset="0"/>
                    <a:cs typeface="Times New Roman" panose="02020603050405020304" pitchFamily="18" charset="0"/>
                  </a:rPr>
                  <a:t>Powder Bed Fusion (PBF)</a:t>
                </a:r>
              </a:p>
              <a:p>
                <a:pPr marL="1257300" lvl="2" indent="-34290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Selective Laser Melting (SLM)</a:t>
                </a:r>
              </a:p>
              <a:p>
                <a:pPr marL="1257300" lvl="2" indent="-34290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Electron Beam Melting (EBM)</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a:p>
                <a:pPr marL="800100" lvl="1" indent="-342900">
                  <a:lnSpc>
                    <a:spcPct val="150000"/>
                  </a:lnSpc>
                  <a:buFont typeface="+mj-lt"/>
                  <a:buAutoNum type="arabicPeriod"/>
                </a:pPr>
                <a:r>
                  <a:rPr lang="en-IN" sz="1600" b="1"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Wire Arc Additive Manufacturing (WAAM)</a:t>
                </a:r>
                <a:endParaRPr lang="en-IN"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Electric arc to melt and deposit metal wire</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a:p>
                <a:pPr marL="800100" lvl="1" indent="-342900">
                  <a:lnSpc>
                    <a:spcPct val="150000"/>
                  </a:lnSpc>
                  <a:buFont typeface="+mj-lt"/>
                  <a:buAutoNum type="arabicPeriod"/>
                </a:pPr>
                <a:r>
                  <a:rPr lang="en-IN" sz="1600" b="1" dirty="0">
                    <a:solidFill>
                      <a:schemeClr val="accent1">
                        <a:lumMod val="50000"/>
                      </a:schemeClr>
                    </a:solidFill>
                    <a:latin typeface="Times New Roman" panose="02020603050405020304" pitchFamily="18" charset="0"/>
                    <a:cs typeface="Times New Roman" panose="02020603050405020304" pitchFamily="18" charset="0"/>
                  </a:rPr>
                  <a:t>Binder Jetting</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IN" sz="1600" dirty="0">
                    <a:solidFill>
                      <a:schemeClr val="accent1">
                        <a:lumMod val="50000"/>
                      </a:schemeClr>
                    </a:solidFill>
                    <a:latin typeface="Times New Roman" panose="02020603050405020304" pitchFamily="18" charset="0"/>
                    <a:cs typeface="Times New Roman" panose="02020603050405020304" pitchFamily="18" charset="0"/>
                  </a:rPr>
                  <a:t>Liquid binding agent deposited on a powder bed, followed by sintering</a:t>
                </a: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63820E0B-2099-6401-17D9-57ACAC1C1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039" y="2519878"/>
                <a:ext cx="5290819" cy="272256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FAD7DDF6-794C-82AB-E70E-EC3C3E9DCD6A}"/>
                </a:ext>
              </a:extLst>
            </p:cNvPr>
            <p:cNvSpPr txBox="1"/>
            <p:nvPr/>
          </p:nvSpPr>
          <p:spPr>
            <a:xfrm>
              <a:off x="7241218" y="4956884"/>
              <a:ext cx="4950782"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1: Classification of Metal Additive Manufacturing [1]</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9954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9790A-1E82-479E-D70C-E8D5AF060765}"/>
              </a:ext>
            </a:extLst>
          </p:cNvPr>
          <p:cNvSpPr>
            <a:spLocks noGrp="1"/>
          </p:cNvSpPr>
          <p:nvPr>
            <p:ph type="sldNum" sz="quarter" idx="12"/>
          </p:nvPr>
        </p:nvSpPr>
        <p:spPr/>
        <p:txBody>
          <a:bodyPr/>
          <a:lstStyle/>
          <a:p>
            <a:fld id="{0341D07B-65E6-4E3B-B725-8ED055DC581C}" type="slidenum">
              <a:rPr lang="en-IN" smtClean="0"/>
              <a:pPr/>
              <a:t>20</a:t>
            </a:fld>
            <a:endParaRPr lang="en-IN" dirty="0"/>
          </a:p>
        </p:txBody>
      </p:sp>
      <p:pic>
        <p:nvPicPr>
          <p:cNvPr id="43" name="Picture 42" descr="A graph of loss of a loss&#10;&#10;Description automatically generated with medium confidence">
            <a:extLst>
              <a:ext uri="{FF2B5EF4-FFF2-40B4-BE49-F238E27FC236}">
                <a16:creationId xmlns:a16="http://schemas.microsoft.com/office/drawing/2014/main" id="{087546D6-8E7D-2C7E-058D-42C5FEF41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319" y="691260"/>
            <a:ext cx="3431792" cy="2688655"/>
          </a:xfrm>
          <a:prstGeom prst="rect">
            <a:avLst/>
          </a:prstGeom>
        </p:spPr>
      </p:pic>
      <p:pic>
        <p:nvPicPr>
          <p:cNvPr id="4" name="Picture 3" descr="A blue cube with a red and yellow dot on it&#10;&#10;Description automatically generated">
            <a:extLst>
              <a:ext uri="{FF2B5EF4-FFF2-40B4-BE49-F238E27FC236}">
                <a16:creationId xmlns:a16="http://schemas.microsoft.com/office/drawing/2014/main" id="{E55BA237-4ED7-47AC-D4FB-0F443C03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215" y="3945733"/>
            <a:ext cx="2863678" cy="2348338"/>
          </a:xfrm>
          <a:prstGeom prst="rect">
            <a:avLst/>
          </a:prstGeom>
        </p:spPr>
      </p:pic>
      <p:pic>
        <p:nvPicPr>
          <p:cNvPr id="5" name="Picture 4" descr="A blue cube with a rainbow spectrum&#10;&#10;Description automatically generated with medium confidence">
            <a:extLst>
              <a:ext uri="{FF2B5EF4-FFF2-40B4-BE49-F238E27FC236}">
                <a16:creationId xmlns:a16="http://schemas.microsoft.com/office/drawing/2014/main" id="{248B7016-3335-2378-11F3-7A7E17F63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995" y="3959773"/>
            <a:ext cx="2778852" cy="2278056"/>
          </a:xfrm>
          <a:prstGeom prst="rect">
            <a:avLst/>
          </a:prstGeom>
        </p:spPr>
      </p:pic>
      <p:pic>
        <p:nvPicPr>
          <p:cNvPr id="6" name="Picture 5" descr="A blue hexagon with a rainbow colored spectrum&#10;&#10;Description automatically generated">
            <a:extLst>
              <a:ext uri="{FF2B5EF4-FFF2-40B4-BE49-F238E27FC236}">
                <a16:creationId xmlns:a16="http://schemas.microsoft.com/office/drawing/2014/main" id="{67B0D877-0149-A109-15D0-62CBEC50D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4260" y="3889760"/>
            <a:ext cx="2863678" cy="2348069"/>
          </a:xfrm>
          <a:prstGeom prst="rect">
            <a:avLst/>
          </a:prstGeom>
        </p:spPr>
      </p:pic>
      <p:sp>
        <p:nvSpPr>
          <p:cNvPr id="7" name="TextBox 6">
            <a:extLst>
              <a:ext uri="{FF2B5EF4-FFF2-40B4-BE49-F238E27FC236}">
                <a16:creationId xmlns:a16="http://schemas.microsoft.com/office/drawing/2014/main" id="{2C5DE247-4CBA-D9BA-537F-0536AE6DED84}"/>
              </a:ext>
            </a:extLst>
          </p:cNvPr>
          <p:cNvSpPr txBox="1"/>
          <p:nvPr/>
        </p:nvSpPr>
        <p:spPr>
          <a:xfrm>
            <a:off x="361985" y="563929"/>
            <a:ext cx="11183006" cy="369332"/>
          </a:xfrm>
          <a:prstGeom prst="rect">
            <a:avLst/>
          </a:prstGeom>
          <a:noFill/>
        </p:spPr>
        <p:txBody>
          <a:bodyPr wrap="square" rtlCol="0">
            <a:spAutoFit/>
          </a:bodyPr>
          <a:lstStyle/>
          <a:p>
            <a:r>
              <a:rPr lang="en-US" b="1" dirty="0">
                <a:solidFill>
                  <a:srgbClr val="C00000"/>
                </a:solidFill>
                <a:latin typeface="Times New Roman" panose="02020603050405020304" pitchFamily="18" charset="0"/>
                <a:cs typeface="Times New Roman" panose="02020603050405020304" pitchFamily="18" charset="0"/>
              </a:rPr>
              <a:t>Model Evaluation:</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9C544C7-8FB2-750B-3193-32D33180746E}"/>
              </a:ext>
            </a:extLst>
          </p:cNvPr>
          <p:cNvSpPr txBox="1"/>
          <p:nvPr/>
        </p:nvSpPr>
        <p:spPr>
          <a:xfrm>
            <a:off x="-1" y="14145"/>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12" name="TextBox 11">
            <a:extLst>
              <a:ext uri="{FF2B5EF4-FFF2-40B4-BE49-F238E27FC236}">
                <a16:creationId xmlns:a16="http://schemas.microsoft.com/office/drawing/2014/main" id="{59D63382-7EE5-ADDF-AF3C-C2325CCAE2E9}"/>
              </a:ext>
            </a:extLst>
          </p:cNvPr>
          <p:cNvSpPr txBox="1"/>
          <p:nvPr/>
        </p:nvSpPr>
        <p:spPr>
          <a:xfrm>
            <a:off x="621792" y="3594401"/>
            <a:ext cx="10460736"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The training took only 12 min on RTX 2080 Ti GPU</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63" name="Table 62">
            <a:extLst>
              <a:ext uri="{FF2B5EF4-FFF2-40B4-BE49-F238E27FC236}">
                <a16:creationId xmlns:a16="http://schemas.microsoft.com/office/drawing/2014/main" id="{710A7FFE-3C5B-279F-5808-F5500DBC8EFB}"/>
              </a:ext>
            </a:extLst>
          </p:cNvPr>
          <p:cNvGraphicFramePr>
            <a:graphicFrameLocks noGrp="1"/>
          </p:cNvGraphicFramePr>
          <p:nvPr>
            <p:extLst>
              <p:ext uri="{D42A27DB-BD31-4B8C-83A1-F6EECF244321}">
                <p14:modId xmlns:p14="http://schemas.microsoft.com/office/powerpoint/2010/main" val="477161233"/>
              </p:ext>
            </p:extLst>
          </p:nvPr>
        </p:nvGraphicFramePr>
        <p:xfrm>
          <a:off x="6975690" y="691260"/>
          <a:ext cx="4106838" cy="2788876"/>
        </p:xfrm>
        <a:graphic>
          <a:graphicData uri="http://schemas.openxmlformats.org/drawingml/2006/table">
            <a:tbl>
              <a:tblPr firstRow="1" firstCol="1" bandRow="1">
                <a:tableStyleId>{22838BEF-8BB2-4498-84A7-C5851F593DF1}</a:tableStyleId>
              </a:tblPr>
              <a:tblGrid>
                <a:gridCol w="2053419">
                  <a:extLst>
                    <a:ext uri="{9D8B030D-6E8A-4147-A177-3AD203B41FA5}">
                      <a16:colId xmlns:a16="http://schemas.microsoft.com/office/drawing/2014/main" val="535637848"/>
                    </a:ext>
                  </a:extLst>
                </a:gridCol>
                <a:gridCol w="2053419">
                  <a:extLst>
                    <a:ext uri="{9D8B030D-6E8A-4147-A177-3AD203B41FA5}">
                      <a16:colId xmlns:a16="http://schemas.microsoft.com/office/drawing/2014/main" val="338307017"/>
                    </a:ext>
                  </a:extLst>
                </a:gridCol>
              </a:tblGrid>
              <a:tr h="172273">
                <a:tc>
                  <a:txBody>
                    <a:bodyPr/>
                    <a:lstStyle/>
                    <a:p>
                      <a:pPr>
                        <a:lnSpc>
                          <a:spcPct val="115000"/>
                        </a:lnSpc>
                        <a:spcAft>
                          <a:spcPts val="1000"/>
                        </a:spcAft>
                      </a:pPr>
                      <a:r>
                        <a:rPr lang="en-US" sz="1000" b="1" dirty="0">
                          <a:effectLst/>
                          <a:latin typeface="Times New Roman" panose="02020603050405020304" pitchFamily="18" charset="0"/>
                          <a:cs typeface="Times New Roman" panose="02020603050405020304" pitchFamily="18" charset="0"/>
                        </a:rPr>
                        <a:t>Parameter</a:t>
                      </a:r>
                      <a:endParaRPr lang="en-IN" sz="1000" b="1"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b="1" dirty="0">
                          <a:effectLst/>
                          <a:latin typeface="Times New Roman" panose="02020603050405020304" pitchFamily="18" charset="0"/>
                          <a:cs typeface="Times New Roman" panose="02020603050405020304" pitchFamily="18" charset="0"/>
                        </a:rPr>
                        <a:t>Value</a:t>
                      </a:r>
                      <a:endParaRPr lang="en-IN" sz="1000" b="1"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53204490"/>
                  </a:ext>
                </a:extLst>
              </a:tr>
              <a:tr h="175189">
                <a:tc>
                  <a:txBody>
                    <a:bodyPr/>
                    <a:lstStyle/>
                    <a:p>
                      <a:pPr>
                        <a:lnSpc>
                          <a:spcPct val="115000"/>
                        </a:lnSpc>
                        <a:spcAft>
                          <a:spcPts val="1000"/>
                        </a:spcAft>
                      </a:pPr>
                      <a:r>
                        <a:rPr lang="en-US" sz="1000">
                          <a:effectLst/>
                        </a:rPr>
                        <a:t>Initial Temperature</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0 throughout domain</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239786348"/>
                  </a:ext>
                </a:extLst>
              </a:tr>
              <a:tr h="175189">
                <a:tc>
                  <a:txBody>
                    <a:bodyPr/>
                    <a:lstStyle/>
                    <a:p>
                      <a:pPr>
                        <a:lnSpc>
                          <a:spcPct val="115000"/>
                        </a:lnSpc>
                        <a:spcAft>
                          <a:spcPts val="1000"/>
                        </a:spcAft>
                      </a:pPr>
                      <a:r>
                        <a:rPr lang="en-US" sz="1000" dirty="0">
                          <a:effectLst/>
                        </a:rPr>
                        <a:t>Laser Power</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1 W</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0671239"/>
                  </a:ext>
                </a:extLst>
              </a:tr>
              <a:tr h="175189">
                <a:tc>
                  <a:txBody>
                    <a:bodyPr/>
                    <a:lstStyle/>
                    <a:p>
                      <a:pPr>
                        <a:lnSpc>
                          <a:spcPct val="115000"/>
                        </a:lnSpc>
                        <a:spcAft>
                          <a:spcPts val="1000"/>
                        </a:spcAft>
                      </a:pPr>
                      <a:r>
                        <a:rPr lang="en-US" sz="1000">
                          <a:effectLst/>
                        </a:rPr>
                        <a:t>Velocity Components</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(v_x=1, v_y=0, v_z=0)</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205297204"/>
                  </a:ext>
                </a:extLst>
              </a:tr>
              <a:tr h="175189">
                <a:tc>
                  <a:txBody>
                    <a:bodyPr/>
                    <a:lstStyle/>
                    <a:p>
                      <a:pPr>
                        <a:lnSpc>
                          <a:spcPct val="115000"/>
                        </a:lnSpc>
                        <a:spcAft>
                          <a:spcPts val="1000"/>
                        </a:spcAft>
                      </a:pPr>
                      <a:r>
                        <a:rPr lang="en-US" sz="1000" dirty="0">
                          <a:effectLst/>
                        </a:rPr>
                        <a:t>Sampling Strategy</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Latin Hypercube</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69707667"/>
                  </a:ext>
                </a:extLst>
              </a:tr>
              <a:tr h="175189">
                <a:tc>
                  <a:txBody>
                    <a:bodyPr/>
                    <a:lstStyle/>
                    <a:p>
                      <a:pPr>
                        <a:lnSpc>
                          <a:spcPct val="115000"/>
                        </a:lnSpc>
                        <a:spcAft>
                          <a:spcPts val="1000"/>
                        </a:spcAft>
                      </a:pPr>
                      <a:r>
                        <a:rPr lang="en-US" sz="1000">
                          <a:effectLst/>
                        </a:rPr>
                        <a:t>Initial Condition Points</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1000</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472306171"/>
                  </a:ext>
                </a:extLst>
              </a:tr>
              <a:tr h="175189">
                <a:tc>
                  <a:txBody>
                    <a:bodyPr/>
                    <a:lstStyle/>
                    <a:p>
                      <a:pPr>
                        <a:lnSpc>
                          <a:spcPct val="115000"/>
                        </a:lnSpc>
                        <a:spcAft>
                          <a:spcPts val="1000"/>
                        </a:spcAft>
                      </a:pPr>
                      <a:r>
                        <a:rPr lang="en-US" sz="1000" dirty="0">
                          <a:effectLst/>
                        </a:rPr>
                        <a:t>Boundary Condition Points</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1000</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6744406"/>
                  </a:ext>
                </a:extLst>
              </a:tr>
              <a:tr h="175189">
                <a:tc>
                  <a:txBody>
                    <a:bodyPr/>
                    <a:lstStyle/>
                    <a:p>
                      <a:pPr>
                        <a:lnSpc>
                          <a:spcPct val="115000"/>
                        </a:lnSpc>
                        <a:spcAft>
                          <a:spcPts val="1000"/>
                        </a:spcAft>
                      </a:pPr>
                      <a:r>
                        <a:rPr lang="en-US" sz="1000">
                          <a:effectLst/>
                        </a:rPr>
                        <a:t>Collocation Points</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8000</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75569383"/>
                  </a:ext>
                </a:extLst>
              </a:tr>
              <a:tr h="175189">
                <a:tc>
                  <a:txBody>
                    <a:bodyPr/>
                    <a:lstStyle/>
                    <a:p>
                      <a:pPr>
                        <a:lnSpc>
                          <a:spcPct val="115000"/>
                        </a:lnSpc>
                        <a:spcAft>
                          <a:spcPts val="1000"/>
                        </a:spcAft>
                      </a:pPr>
                      <a:r>
                        <a:rPr lang="en-US" sz="1000">
                          <a:effectLst/>
                        </a:rPr>
                        <a:t>Optimizer</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Adam</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015588400"/>
                  </a:ext>
                </a:extLst>
              </a:tr>
              <a:tr h="78237">
                <a:tc>
                  <a:txBody>
                    <a:bodyPr/>
                    <a:lstStyle/>
                    <a:p>
                      <a:pPr>
                        <a:lnSpc>
                          <a:spcPct val="115000"/>
                        </a:lnSpc>
                        <a:spcAft>
                          <a:spcPts val="1000"/>
                        </a:spcAft>
                      </a:pPr>
                      <a:r>
                        <a:rPr lang="en-US" sz="1000">
                          <a:effectLst/>
                        </a:rPr>
                        <a:t>Learning Rate</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0.001</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225689106"/>
                  </a:ext>
                </a:extLst>
              </a:tr>
              <a:tr h="175189">
                <a:tc>
                  <a:txBody>
                    <a:bodyPr/>
                    <a:lstStyle/>
                    <a:p>
                      <a:pPr>
                        <a:lnSpc>
                          <a:spcPct val="115000"/>
                        </a:lnSpc>
                        <a:spcAft>
                          <a:spcPts val="1000"/>
                        </a:spcAft>
                      </a:pPr>
                      <a:r>
                        <a:rPr lang="en-US" sz="1000" dirty="0">
                          <a:effectLst/>
                        </a:rPr>
                        <a:t>Epochs</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15000</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298346604"/>
                  </a:ext>
                </a:extLst>
              </a:tr>
              <a:tr h="175189">
                <a:tc>
                  <a:txBody>
                    <a:bodyPr/>
                    <a:lstStyle/>
                    <a:p>
                      <a:pPr>
                        <a:lnSpc>
                          <a:spcPct val="115000"/>
                        </a:lnSpc>
                        <a:spcAft>
                          <a:spcPts val="1000"/>
                        </a:spcAft>
                      </a:pPr>
                      <a:r>
                        <a:rPr lang="en-US" sz="1000">
                          <a:effectLst/>
                        </a:rPr>
                        <a:t>Input Layer Nodes</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4 (t, x, y, z)</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17901815"/>
                  </a:ext>
                </a:extLst>
              </a:tr>
              <a:tr h="175189">
                <a:tc>
                  <a:txBody>
                    <a:bodyPr/>
                    <a:lstStyle/>
                    <a:p>
                      <a:pPr>
                        <a:lnSpc>
                          <a:spcPct val="115000"/>
                        </a:lnSpc>
                        <a:spcAft>
                          <a:spcPts val="1000"/>
                        </a:spcAft>
                      </a:pPr>
                      <a:r>
                        <a:rPr lang="en-US" sz="1000">
                          <a:effectLst/>
                        </a:rPr>
                        <a:t>Hidden Layers</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4</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342586761"/>
                  </a:ext>
                </a:extLst>
              </a:tr>
              <a:tr h="175189">
                <a:tc>
                  <a:txBody>
                    <a:bodyPr/>
                    <a:lstStyle/>
                    <a:p>
                      <a:pPr>
                        <a:lnSpc>
                          <a:spcPct val="115000"/>
                        </a:lnSpc>
                        <a:spcAft>
                          <a:spcPts val="1000"/>
                        </a:spcAft>
                      </a:pPr>
                      <a:r>
                        <a:rPr lang="en-US" sz="1000">
                          <a:effectLst/>
                        </a:rPr>
                        <a:t>Nodes per Hidden Layer</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50</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36661938"/>
                  </a:ext>
                </a:extLst>
              </a:tr>
              <a:tr h="175189">
                <a:tc>
                  <a:txBody>
                    <a:bodyPr/>
                    <a:lstStyle/>
                    <a:p>
                      <a:pPr>
                        <a:lnSpc>
                          <a:spcPct val="115000"/>
                        </a:lnSpc>
                        <a:spcAft>
                          <a:spcPts val="1000"/>
                        </a:spcAft>
                      </a:pPr>
                      <a:r>
                        <a:rPr lang="en-US" sz="1000">
                          <a:effectLst/>
                        </a:rPr>
                        <a:t>Output Layer Nodes</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a:effectLst/>
                        </a:rPr>
                        <a:t>1 (temperature)</a:t>
                      </a:r>
                      <a:endParaRPr lang="en-IN" sz="10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09071718"/>
                  </a:ext>
                </a:extLst>
              </a:tr>
              <a:tr h="175189">
                <a:tc>
                  <a:txBody>
                    <a:bodyPr/>
                    <a:lstStyle/>
                    <a:p>
                      <a:pPr>
                        <a:lnSpc>
                          <a:spcPct val="115000"/>
                        </a:lnSpc>
                        <a:spcAft>
                          <a:spcPts val="1000"/>
                        </a:spcAft>
                      </a:pPr>
                      <a:r>
                        <a:rPr lang="en-US" sz="1000" dirty="0">
                          <a:effectLst/>
                        </a:rPr>
                        <a:t>Activation Function</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nSpc>
                          <a:spcPct val="115000"/>
                        </a:lnSpc>
                        <a:spcAft>
                          <a:spcPts val="1000"/>
                        </a:spcAft>
                      </a:pPr>
                      <a:r>
                        <a:rPr lang="en-US" sz="1000" dirty="0">
                          <a:effectLst/>
                        </a:rPr>
                        <a:t>Tanh</a:t>
                      </a:r>
                      <a:endParaRPr lang="en-IN" sz="10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29248864"/>
                  </a:ext>
                </a:extLst>
              </a:tr>
            </a:tbl>
          </a:graphicData>
        </a:graphic>
      </p:graphicFrame>
      <p:sp>
        <p:nvSpPr>
          <p:cNvPr id="9" name="TextBox 8">
            <a:extLst>
              <a:ext uri="{FF2B5EF4-FFF2-40B4-BE49-F238E27FC236}">
                <a16:creationId xmlns:a16="http://schemas.microsoft.com/office/drawing/2014/main" id="{FDAD82F3-5D20-966C-502D-1C9D6FE8E6DF}"/>
              </a:ext>
            </a:extLst>
          </p:cNvPr>
          <p:cNvSpPr txBox="1"/>
          <p:nvPr/>
        </p:nvSpPr>
        <p:spPr>
          <a:xfrm>
            <a:off x="3861611" y="3355680"/>
            <a:ext cx="159430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26: Loss curves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3630AD8-13F7-0E9D-08C3-69A6C243FC98}"/>
              </a:ext>
            </a:extLst>
          </p:cNvPr>
          <p:cNvSpPr txBox="1"/>
          <p:nvPr/>
        </p:nvSpPr>
        <p:spPr>
          <a:xfrm>
            <a:off x="7683314" y="3512546"/>
            <a:ext cx="3055806"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Table 4: Network and Material Parameters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38CE68B-CFD4-1511-F48C-A7A3377D508A}"/>
              </a:ext>
            </a:extLst>
          </p:cNvPr>
          <p:cNvSpPr txBox="1"/>
          <p:nvPr/>
        </p:nvSpPr>
        <p:spPr>
          <a:xfrm>
            <a:off x="4004966" y="6199544"/>
            <a:ext cx="5514953"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27: 3D prediction of whole domain at t= 0.1, 0.2 and 0.3 sec</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0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3109AF-2262-87A2-1708-D15CF79EBAE3}"/>
              </a:ext>
            </a:extLst>
          </p:cNvPr>
          <p:cNvSpPr>
            <a:spLocks noGrp="1"/>
          </p:cNvSpPr>
          <p:nvPr>
            <p:ph type="sldNum" sz="quarter" idx="12"/>
          </p:nvPr>
        </p:nvSpPr>
        <p:spPr/>
        <p:txBody>
          <a:bodyPr/>
          <a:lstStyle/>
          <a:p>
            <a:fld id="{0341D07B-65E6-4E3B-B725-8ED055DC581C}" type="slidenum">
              <a:rPr lang="en-IN" smtClean="0"/>
              <a:pPr/>
              <a:t>21</a:t>
            </a:fld>
            <a:endParaRPr lang="en-IN"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0257023-D68C-52E1-541A-586E7B08FCE5}"/>
                  </a:ext>
                </a:extLst>
              </p:cNvPr>
              <p:cNvSpPr txBox="1"/>
              <p:nvPr/>
            </p:nvSpPr>
            <p:spPr>
              <a:xfrm>
                <a:off x="286618" y="3039863"/>
                <a:ext cx="11468030" cy="3224344"/>
              </a:xfrm>
              <a:prstGeom prst="rect">
                <a:avLst/>
              </a:prstGeom>
              <a:noFill/>
            </p:spPr>
            <p:txBody>
              <a:bodyPr wrap="square">
                <a:spAutoFit/>
              </a:bodyPr>
              <a:lstStyle/>
              <a:p>
                <a:pPr marL="742950" indent="-285750" algn="just">
                  <a:lnSpc>
                    <a:spcPct val="150000"/>
                  </a:lnSpc>
                  <a:spcAft>
                    <a:spcPts val="10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problem is modeled using a partial differential equation (PDE) that describes </a:t>
                </a:r>
              </a:p>
              <a:p>
                <a:pPr marL="457200" algn="just">
                  <a:lnSpc>
                    <a:spcPct val="150000"/>
                  </a:lnSpc>
                  <a:spcAft>
                    <a:spcPts val="10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heat conduction and includes boundary conditions for convection and radiation.</a:t>
                </a:r>
                <a:endParaRPr lang="en-IN"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457200" algn="just">
                  <a:lnSpc>
                    <a:spcPct val="150000"/>
                  </a:lnSpc>
                  <a:spcAft>
                    <a:spcPts val="1000"/>
                  </a:spcAft>
                </a:pPr>
                <a:r>
                  <a:rPr lang="en-US" sz="16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Governing equations:</a:t>
                </a:r>
                <a:endParaRPr lang="en-IN" sz="16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spcAft>
                    <a:spcPts val="12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governing equation of the transient heat conduction in additive manufacturing (AM)</a:t>
                </a:r>
              </a:p>
              <a:p>
                <a:pPr lvl="1">
                  <a:spcAft>
                    <a:spcPts val="12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can be written as:</a:t>
                </a:r>
                <a:r>
                  <a:rPr lang="en-IN"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𝜌</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𝐶</m:t>
                        </m:r>
                      </m:e>
                      <m:sub>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𝑝</m:t>
                        </m:r>
                      </m:sub>
                    </m:sSub>
                    <m:f>
                      <m:f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num>
                      <m:den>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den>
                    </m:f>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=0</m:t>
                    </m:r>
                  </m:oMath>
                </a14:m>
                <a:b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br>
                <a:endPar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nSpc>
                    <a:spcPts val="1200"/>
                  </a:lnSpc>
                  <a:spcAft>
                    <a:spcPts val="600"/>
                  </a:spcAft>
                  <a:buFont typeface="Arial" panose="020B0604020202020204" pitchFamily="34" charset="0"/>
                  <a:buChar char="•"/>
                  <a:tabLst>
                    <a:tab pos="457200" algn="l"/>
                  </a:tabLs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According to Fourier's law of heat conduction, the heat flux </a:t>
                </a:r>
                <a14:m>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is given by:</a:t>
                </a:r>
                <a:r>
                  <a:rPr lang="en-IN"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914400" indent="457200">
                  <a:spcAft>
                    <a:spcPts val="12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𝑘</m:t>
                    </m:r>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box>
                      <m:box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boxPr>
                      <m:e>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e>
                    </m:box>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W</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p>
                          <m:s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pPr>
                          <m:e>
                            <m:r>
                              <m:rPr>
                                <m:sty m:val="p"/>
                              </m:rPr>
                              <a:rPr lang="en-US" sz="1600" b="0" i="0"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mm</m:t>
                            </m:r>
                          </m:e>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p>
                      </m:e>
                    </m:d>
                  </m:oMath>
                </a14:m>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20257023-D68C-52E1-541A-586E7B08FCE5}"/>
                  </a:ext>
                </a:extLst>
              </p:cNvPr>
              <p:cNvSpPr txBox="1">
                <a:spLocks noRot="1" noChangeAspect="1" noMove="1" noResize="1" noEditPoints="1" noAdjustHandles="1" noChangeArrowheads="1" noChangeShapeType="1" noTextEdit="1"/>
              </p:cNvSpPr>
              <p:nvPr/>
            </p:nvSpPr>
            <p:spPr>
              <a:xfrm>
                <a:off x="286618" y="3039863"/>
                <a:ext cx="11468030" cy="3224344"/>
              </a:xfrm>
              <a:prstGeom prst="rect">
                <a:avLst/>
              </a:prstGeom>
              <a:blipFill>
                <a:blip r:embed="rId2"/>
                <a:stretch>
                  <a:fillRect b="-378"/>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1160B08C-4F2F-3C9D-B3EE-65CE8A11EE77}"/>
              </a:ext>
            </a:extLst>
          </p:cNvPr>
          <p:cNvSpPr txBox="1"/>
          <p:nvPr/>
        </p:nvSpPr>
        <p:spPr>
          <a:xfrm>
            <a:off x="286618" y="2639943"/>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3D temperature </a:t>
            </a:r>
            <a:r>
              <a:rPr lang="en-US" sz="1800" b="1" kern="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field without auxiliary data in process of laser DED</a:t>
            </a:r>
            <a:r>
              <a:rPr lang="en-US" b="1" dirty="0">
                <a:solidFill>
                  <a:srgbClr val="C00000"/>
                </a:solidFill>
                <a:latin typeface="Times New Roman" panose="02020603050405020304" pitchFamily="18" charset="0"/>
                <a:cs typeface="Times New Roman" panose="02020603050405020304" pitchFamily="18" charset="0"/>
              </a:rPr>
              <a:t>:</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D4B8221-0DB0-FC37-8648-B386C41EC66E}"/>
              </a:ext>
            </a:extLst>
          </p:cNvPr>
          <p:cNvSpPr txBox="1"/>
          <p:nvPr/>
        </p:nvSpPr>
        <p:spPr>
          <a:xfrm>
            <a:off x="-1" y="14145"/>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C4AEAAA-4BCF-557F-A61C-61DE13B8FB90}"/>
                  </a:ext>
                </a:extLst>
              </p:cNvPr>
              <p:cNvSpPr txBox="1"/>
              <p:nvPr/>
            </p:nvSpPr>
            <p:spPr>
              <a:xfrm>
                <a:off x="8444992" y="2816256"/>
                <a:ext cx="3602736" cy="3500767"/>
              </a:xfrm>
              <a:prstGeom prst="rect">
                <a:avLst/>
              </a:prstGeom>
              <a:solidFill>
                <a:schemeClr val="accent1">
                  <a:lumMod val="20000"/>
                  <a:lumOff val="80000"/>
                </a:schemeClr>
              </a:solidFill>
            </p:spPr>
            <p:txBody>
              <a:bodyPr wrap="square" rtlCol="0">
                <a:spAutoFit/>
              </a:bodyPr>
              <a:lstStyle/>
              <a:p>
                <a:pPr>
                  <a:lnSpc>
                    <a:spcPct val="150000"/>
                  </a:lnSpc>
                  <a:spcAft>
                    <a:spcPts val="1200"/>
                  </a:spcAft>
                </a:pPr>
                <a:r>
                  <a:rPr lang="en-US" sz="1400" dirty="0">
                    <a:effectLst/>
                    <a:latin typeface="Times New Roman" panose="02020603050405020304" pitchFamily="18" charset="0"/>
                    <a:ea typeface="Cambria" panose="02040503050406030204" pitchFamily="18" charset="0"/>
                    <a:cs typeface="Times New Roman" panose="02020603050405020304" pitchFamily="18" charset="0"/>
                  </a:rPr>
                  <a:t>where:</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tabLst>
                    <a:tab pos="457200" algn="l"/>
                  </a:tabLst>
                </a:pPr>
                <a14:m>
                  <m:oMath xmlns:m="http://schemas.openxmlformats.org/officeDocument/2006/math">
                    <m:r>
                      <a:rPr lang="en-US" sz="1400" i="1">
                        <a:effectLst/>
                        <a:latin typeface="Cambria Math" panose="02040503050406030204" pitchFamily="18" charset="0"/>
                        <a:ea typeface="Cambria" panose="02040503050406030204" pitchFamily="18" charset="0"/>
                        <a:cs typeface="Times New Roman" panose="02020603050405020304" pitchFamily="18" charset="0"/>
                      </a:rPr>
                      <m:t>𝜂</m:t>
                    </m:r>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is the laser absorptivity.</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tabLst>
                    <a:tab pos="457200" algn="l"/>
                  </a:tabLst>
                </a:pPr>
                <a14:m>
                  <m:oMath xmlns:m="http://schemas.openxmlformats.org/officeDocument/2006/math">
                    <m:r>
                      <a:rPr lang="en-US" sz="1400" i="1">
                        <a:effectLst/>
                        <a:latin typeface="Cambria Math" panose="02040503050406030204" pitchFamily="18" charset="0"/>
                        <a:ea typeface="Cambria" panose="02040503050406030204" pitchFamily="18" charset="0"/>
                        <a:cs typeface="Times New Roman" panose="02020603050405020304" pitchFamily="18" charset="0"/>
                      </a:rPr>
                      <m:t>𝑃</m:t>
                    </m:r>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is the laser power (W).</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tabLst>
                    <a:tab pos="457200" algn="l"/>
                  </a:tabLst>
                </a:pPr>
                <a14:m>
                  <m:oMath xmlns:m="http://schemas.openxmlformats.org/officeDocument/2006/math">
                    <m:r>
                      <a:rPr lang="en-US" sz="1400" i="1">
                        <a:effectLst/>
                        <a:latin typeface="Cambria Math" panose="02040503050406030204" pitchFamily="18" charset="0"/>
                        <a:ea typeface="Cambria" panose="02040503050406030204" pitchFamily="18" charset="0"/>
                        <a:cs typeface="Times New Roman" panose="02020603050405020304" pitchFamily="18" charset="0"/>
                      </a:rPr>
                      <m:t>𝑟</m:t>
                    </m:r>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is the radius of the laser beam (mm).</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tabLst>
                    <a:tab pos="457200" algn="l"/>
                  </a:tabLst>
                </a:pPr>
                <a14:m>
                  <m:oMath xmlns:m="http://schemas.openxmlformats.org/officeDocument/2006/math">
                    <m:sSub>
                      <m:sSubPr>
                        <m:ctrlPr>
                          <a:rPr lang="en-IN" sz="14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Cambria" panose="02040503050406030204" pitchFamily="18" charset="0"/>
                            <a:cs typeface="Times New Roman" panose="02020603050405020304" pitchFamily="18" charset="0"/>
                          </a:rPr>
                          <m:t>𝑥</m:t>
                        </m:r>
                      </m:e>
                      <m:sub>
                        <m:r>
                          <a:rPr lang="en-US" sz="1400">
                            <a:effectLst/>
                            <a:latin typeface="Cambria Math" panose="02040503050406030204" pitchFamily="18" charset="0"/>
                            <a:ea typeface="Cambria" panose="02040503050406030204" pitchFamily="18" charset="0"/>
                            <a:cs typeface="Times New Roman" panose="02020603050405020304" pitchFamily="18" charset="0"/>
                          </a:rPr>
                          <m:t>0</m:t>
                        </m:r>
                      </m:sub>
                    </m:sSub>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and </a:t>
                </a:r>
                <a14:m>
                  <m:oMath xmlns:m="http://schemas.openxmlformats.org/officeDocument/2006/math">
                    <m:sSub>
                      <m:sSubPr>
                        <m:ctrlPr>
                          <a:rPr lang="en-IN" sz="14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400">
                            <a:effectLst/>
                            <a:latin typeface="Cambria Math" panose="02040503050406030204" pitchFamily="18" charset="0"/>
                            <a:ea typeface="Cambria" panose="02040503050406030204" pitchFamily="18" charset="0"/>
                            <a:cs typeface="Times New Roman" panose="02020603050405020304" pitchFamily="18" charset="0"/>
                          </a:rPr>
                          <m:t>0</m:t>
                        </m:r>
                      </m:sub>
                    </m:sSub>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are the initial coordinates of the laser spot. mm</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tabLst>
                    <a:tab pos="457200" algn="l"/>
                  </a:tabLst>
                </a:pPr>
                <a14:m>
                  <m:oMath xmlns:m="http://schemas.openxmlformats.org/officeDocument/2006/math">
                    <m:r>
                      <a:rPr lang="en-US" sz="1400" i="1">
                        <a:effectLst/>
                        <a:latin typeface="Cambria Math" panose="02040503050406030204" pitchFamily="18" charset="0"/>
                        <a:ea typeface="Cambria" panose="02040503050406030204" pitchFamily="18" charset="0"/>
                        <a:cs typeface="Times New Roman" panose="02020603050405020304" pitchFamily="18" charset="0"/>
                      </a:rPr>
                      <m:t>𝑣</m:t>
                    </m:r>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is the velocity of the laser movement. </a:t>
                </a:r>
                <a:r>
                  <a:rPr lang="en-US" sz="1400" dirty="0">
                    <a:latin typeface="Times New Roman" panose="02020603050405020304" pitchFamily="18" charset="0"/>
                    <a:ea typeface="Cambria" panose="02040503050406030204" pitchFamily="18" charset="0"/>
                    <a:cs typeface="Times New Roman" panose="02020603050405020304" pitchFamily="18" charset="0"/>
                  </a:rPr>
                  <a:t>mm/s</a:t>
                </a:r>
                <a:endParaRPr lang="en-IN" sz="1400"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tabLst>
                    <a:tab pos="457200" algn="l"/>
                  </a:tabLst>
                </a:pPr>
                <a14:m>
                  <m:oMath xmlns:m="http://schemas.openxmlformats.org/officeDocument/2006/math">
                    <m:r>
                      <a:rPr lang="en-US" sz="1400" i="1">
                        <a:effectLst/>
                        <a:latin typeface="Cambria Math" panose="02040503050406030204" pitchFamily="18" charset="0"/>
                        <a:ea typeface="Cambria" panose="02040503050406030204" pitchFamily="18" charset="0"/>
                        <a:cs typeface="Times New Roman" panose="02020603050405020304" pitchFamily="18" charset="0"/>
                      </a:rPr>
                      <m:t>𝑡</m:t>
                    </m:r>
                  </m:oMath>
                </a14:m>
                <a:r>
                  <a:rPr lang="en-US" sz="1400" dirty="0">
                    <a:effectLst/>
                    <a:latin typeface="Times New Roman" panose="02020603050405020304" pitchFamily="18" charset="0"/>
                    <a:ea typeface="Cambria" panose="02040503050406030204" pitchFamily="18" charset="0"/>
                    <a:cs typeface="Times New Roman" panose="02020603050405020304" pitchFamily="18" charset="0"/>
                  </a:rPr>
                  <a:t> is the </a:t>
                </a:r>
                <a:r>
                  <a:rPr lang="en-US" sz="1400" dirty="0" err="1">
                    <a:effectLst/>
                    <a:latin typeface="Times New Roman" panose="02020603050405020304" pitchFamily="18" charset="0"/>
                    <a:ea typeface="Cambria" panose="02040503050406030204" pitchFamily="18" charset="0"/>
                    <a:cs typeface="Times New Roman" panose="02020603050405020304" pitchFamily="18" charset="0"/>
                  </a:rPr>
                  <a:t>time.s</a:t>
                </a:r>
                <a:endParaRPr lang="en-IN" sz="1400"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5C4AEAAA-4BCF-557F-A61C-61DE13B8FB90}"/>
                  </a:ext>
                </a:extLst>
              </p:cNvPr>
              <p:cNvSpPr txBox="1">
                <a:spLocks noRot="1" noChangeAspect="1" noMove="1" noResize="1" noEditPoints="1" noAdjustHandles="1" noChangeArrowheads="1" noChangeShapeType="1" noTextEdit="1"/>
              </p:cNvSpPr>
              <p:nvPr/>
            </p:nvSpPr>
            <p:spPr>
              <a:xfrm>
                <a:off x="8444992" y="2816256"/>
                <a:ext cx="3602736" cy="3500767"/>
              </a:xfrm>
              <a:prstGeom prst="rect">
                <a:avLst/>
              </a:prstGeom>
              <a:blipFill>
                <a:blip r:embed="rId3"/>
                <a:stretch>
                  <a:fillRect l="-508" b="-871"/>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F7AB1986-5F5F-8022-10BA-76377A23345B}"/>
              </a:ext>
            </a:extLst>
          </p:cNvPr>
          <p:cNvSpPr txBox="1"/>
          <p:nvPr/>
        </p:nvSpPr>
        <p:spPr>
          <a:xfrm>
            <a:off x="286618" y="500054"/>
            <a:ext cx="11183006" cy="369332"/>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rgbClr val="C00000"/>
                </a:solidFill>
                <a:latin typeface="Times New Roman" panose="02020603050405020304" pitchFamily="18" charset="0"/>
                <a:cs typeface="Times New Roman" panose="02020603050405020304" pitchFamily="18" charset="0"/>
              </a:rPr>
              <a:t>Assumptions considered for study of AM processes:</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C8BA490-A942-9593-DE99-B8E065A2C194}"/>
              </a:ext>
            </a:extLst>
          </p:cNvPr>
          <p:cNvSpPr txBox="1"/>
          <p:nvPr/>
        </p:nvSpPr>
        <p:spPr>
          <a:xfrm>
            <a:off x="827345" y="762402"/>
            <a:ext cx="11036993" cy="1894749"/>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latent heat of phase change was neglected in the material properties because it had little impact on the temperature distribution (Single phase study only)</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internal flow of the melt pool during deposition and heat loss from evaporation were also ignored.</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Initial temperature is considered as room temperature.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85750" lvl="0" indent="-285750" algn="just">
              <a:lnSpc>
                <a:spcPct val="150000"/>
              </a:lnSpc>
              <a:spcAft>
                <a:spcPts val="10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Bottom surface of the plate is kept as insulated surface.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17859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7A05B0-A0C3-DA1F-DA05-E715FB8B320E}"/>
              </a:ext>
            </a:extLst>
          </p:cNvPr>
          <p:cNvSpPr>
            <a:spLocks noGrp="1"/>
          </p:cNvSpPr>
          <p:nvPr>
            <p:ph type="sldNum" sz="quarter" idx="12"/>
          </p:nvPr>
        </p:nvSpPr>
        <p:spPr/>
        <p:txBody>
          <a:bodyPr/>
          <a:lstStyle/>
          <a:p>
            <a:fld id="{0341D07B-65E6-4E3B-B725-8ED055DC581C}" type="slidenum">
              <a:rPr lang="en-IN" smtClean="0"/>
              <a:pPr/>
              <a:t>22</a:t>
            </a:fld>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B0C646-38B0-7CD0-5DFF-6B7CEA8C964F}"/>
                  </a:ext>
                </a:extLst>
              </p:cNvPr>
              <p:cNvSpPr txBox="1"/>
              <p:nvPr/>
            </p:nvSpPr>
            <p:spPr>
              <a:xfrm>
                <a:off x="486918" y="1719349"/>
                <a:ext cx="11058073" cy="4702954"/>
              </a:xfrm>
              <a:prstGeom prst="rect">
                <a:avLst/>
              </a:prstGeom>
              <a:noFill/>
            </p:spPr>
            <p:txBody>
              <a:bodyPr wrap="square">
                <a:spAutoFit/>
              </a:bodyPr>
              <a:lstStyle/>
              <a:p>
                <a:pPr lvl="0">
                  <a:spcAft>
                    <a:spcPts val="1200"/>
                  </a:spcAft>
                </a:pPr>
                <a:r>
                  <a:rPr lang="en-US" sz="16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Boundary Condition Implementation:</a:t>
                </a:r>
                <a:endParaRPr lang="en-IN" sz="16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algn="just">
                  <a:lnSpc>
                    <a:spcPct val="150000"/>
                  </a:lnSpc>
                  <a:spcAft>
                    <a:spcPts val="10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heat source flux is assumed to be applied only on the top surface, while the convective and radiative heat flux are applied on all surfaces. These can be expressed as:</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nSpc>
                    <a:spcPts val="1200"/>
                  </a:lnSpc>
                  <a:spcAft>
                    <a:spcPts val="600"/>
                  </a:spcAft>
                  <a:buFont typeface="Arial" panose="020B0604020202020204" pitchFamily="34" charset="0"/>
                  <a:buChar char="•"/>
                  <a:tabLst>
                    <a:tab pos="457200" algn="l"/>
                  </a:tabLs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For the surfaces at </a:t>
                </a:r>
                <a14:m>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𝑦</m:t>
                    </m:r>
                    <m:r>
                      <a:rPr lang="en-US" sz="1600"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𝑦</m:t>
                    </m:r>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a:lnSpc>
                    <a:spcPts val="1200"/>
                  </a:lnSpc>
                  <a:spcAft>
                    <a:spcPts val="600"/>
                  </a:spcAft>
                  <a:tabLst>
                    <a:tab pos="457200" algn="l"/>
                  </a:tabLst>
                </a:pPr>
                <a:endParaRPr lang="en-US"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lvl="6">
                  <a:lnSpc>
                    <a:spcPts val="1200"/>
                  </a:lnSpc>
                  <a:spcAft>
                    <a:spcPts val="600"/>
                  </a:spcAft>
                  <a:tabLst>
                    <a:tab pos="457200" algn="l"/>
                  </a:tabLst>
                </a:pPr>
                <a14:m>
                  <m:oMathPara xmlns:m="http://schemas.openxmlformats.org/officeDocument/2006/math">
                    <m:oMathParaPr>
                      <m:jc m:val="centerGroup"/>
                    </m:oMathParaPr>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𝑘</m:t>
                      </m:r>
                      <m:f>
                        <m:f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num>
                        <m:den>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𝑛</m:t>
                          </m:r>
                        </m:den>
                      </m:f>
                      <m:r>
                        <a:rPr lang="en-US" sz="1600"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rad</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conv</m:t>
                          </m:r>
                        </m:sub>
                      </m:sSub>
                    </m:oMath>
                  </m:oMathPara>
                </a14:m>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a:spcAft>
                    <a:spcPts val="12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1657350" lvl="3" indent="-285750">
                  <a:lnSpc>
                    <a:spcPts val="1200"/>
                  </a:lnSpc>
                  <a:spcAft>
                    <a:spcPts val="600"/>
                  </a:spcAft>
                  <a:buFont typeface="Arial" panose="020B0604020202020204" pitchFamily="34" charset="0"/>
                  <a:buChar char="•"/>
                  <a:tabLst>
                    <a:tab pos="457200" algn="l"/>
                  </a:tabLs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For the surfaces at </a:t>
                </a:r>
                <a14:m>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𝑧</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𝑧</m:t>
                    </m:r>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lvl="1" indent="457200">
                  <a:spcAft>
                    <a:spcPts val="1200"/>
                  </a:spcAft>
                </a:pPr>
                <a14:m>
                  <m:oMath xmlns:m="http://schemas.openxmlformats.org/officeDocument/2006/math">
                    <m:m>
                      <m:mPr>
                        <m:plcHide m:val="on"/>
                        <m:mcs>
                          <m:mc>
                            <m:mcPr>
                              <m:count m:val="1"/>
                              <m:mcJc m:val="center"/>
                            </m:mcPr>
                          </m:mc>
                        </m:mcs>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mPr>
                      <m:mr>
                        <m:e>
                          <m:r>
                            <a:rPr lang="en-US" sz="1600" b="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e>
                            <m:sub>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=0</m:t>
                          </m:r>
                          <m:box>
                            <m:box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boxPr>
                            <m:e>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e>
                          </m:box>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m:t>
                          </m:r>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bottom</m:t>
                          </m:r>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surface</m:t>
                          </m:r>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e>
                      </m:mr>
                      <m:mr>
                        <m:e>
                          <m:eqArr>
                            <m:eqArrPr>
                              <m:ctrlPr>
                                <a:rPr lang="en-US" sz="1600" b="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eqArrPr>
                            <m:e>
                              <m:r>
                                <a:rPr lang="en-US" sz="1600" b="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e>
                            <m:e>
                              <m:r>
                                <a:rPr lang="en-US" sz="1600" b="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𝑘</m:t>
                              </m:r>
                              <m:f>
                                <m:f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num>
                                <m:den>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𝑧</m:t>
                                  </m:r>
                                </m:den>
                              </m:f>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laser</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rad</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conv</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sub>
                              </m:sSub>
                            </m:e>
                          </m:eqArr>
                        </m:e>
                      </m:mr>
                    </m:m>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lvl="3">
                  <a:spcAft>
                    <a:spcPts val="12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where:</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3943350" lvl="8" indent="-285750">
                  <a:lnSpc>
                    <a:spcPts val="1200"/>
                  </a:lnSpc>
                  <a:spcAft>
                    <a:spcPts val="600"/>
                  </a:spcAft>
                  <a:buFont typeface="Arial" panose="020B0604020202020204" pitchFamily="34" charset="0"/>
                  <a:buChar char="•"/>
                  <a:tabLst>
                    <a:tab pos="1600200" algn="l"/>
                  </a:tabLst>
                </a:pPr>
                <a14:m>
                  <m:oMath xmlns:m="http://schemas.openxmlformats.org/officeDocument/2006/math">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conv</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h</m:t>
                        </m:r>
                      </m:e>
                      <m:sub>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𝑐</m:t>
                        </m:r>
                      </m:sub>
                    </m:sSub>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e>
                          <m:sub>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𝑎</m:t>
                            </m:r>
                          </m:sub>
                        </m:sSub>
                      </m:e>
                    </m:d>
                  </m:oMath>
                </a14:m>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3943350" lvl="8" indent="-285750">
                  <a:lnSpc>
                    <a:spcPts val="1200"/>
                  </a:lnSpc>
                  <a:spcAft>
                    <a:spcPts val="600"/>
                  </a:spcAft>
                  <a:buFont typeface="Arial" panose="020B0604020202020204" pitchFamily="34" charset="0"/>
                  <a:buChar char="•"/>
                  <a:tabLst>
                    <a:tab pos="1600200" algn="l"/>
                  </a:tabLst>
                </a:pPr>
                <a14:m>
                  <m:oMath xmlns:m="http://schemas.openxmlformats.org/officeDocument/2006/math">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rad</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𝜎𝜖</m:t>
                    </m:r>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sSup>
                          <m:s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p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e>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4</m:t>
                            </m:r>
                          </m:sup>
                        </m:sSup>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Sup>
                          <m:sSub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Sup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𝑇</m:t>
                            </m:r>
                          </m:e>
                          <m:sub>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𝑎</m:t>
                            </m:r>
                          </m:sub>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4</m:t>
                            </m:r>
                          </m:sup>
                        </m:sSubSup>
                      </m:e>
                    </m:d>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lvl="3" algn="just">
                  <a:lnSpc>
                    <a:spcPct val="150000"/>
                  </a:lnSpc>
                  <a:spcAft>
                    <a:spcPts val="1000"/>
                  </a:spcAft>
                </a:pPr>
                <a:r>
                  <a:rPr lang="en-US" sz="1600" b="1"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DB0C646-38B0-7CD0-5DFF-6B7CEA8C964F}"/>
                  </a:ext>
                </a:extLst>
              </p:cNvPr>
              <p:cNvSpPr txBox="1">
                <a:spLocks noRot="1" noChangeAspect="1" noMove="1" noResize="1" noEditPoints="1" noAdjustHandles="1" noChangeArrowheads="1" noChangeShapeType="1" noTextEdit="1"/>
              </p:cNvSpPr>
              <p:nvPr/>
            </p:nvSpPr>
            <p:spPr>
              <a:xfrm>
                <a:off x="486918" y="1719349"/>
                <a:ext cx="11058073" cy="4702954"/>
              </a:xfrm>
              <a:prstGeom prst="rect">
                <a:avLst/>
              </a:prstGeom>
              <a:blipFill>
                <a:blip r:embed="rId2"/>
                <a:stretch>
                  <a:fillRect l="-331" t="-389" r="-276"/>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56D6C54D-F61A-FB25-9C31-C82242D52544}"/>
              </a:ext>
            </a:extLst>
          </p:cNvPr>
          <p:cNvSpPr txBox="1"/>
          <p:nvPr/>
        </p:nvSpPr>
        <p:spPr>
          <a:xfrm>
            <a:off x="-1" y="14145"/>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graphicFrame>
        <p:nvGraphicFramePr>
          <p:cNvPr id="6" name="Table 5">
            <a:extLst>
              <a:ext uri="{FF2B5EF4-FFF2-40B4-BE49-F238E27FC236}">
                <a16:creationId xmlns:a16="http://schemas.microsoft.com/office/drawing/2014/main" id="{801944E8-51D8-4E3D-CAA8-46DF4CD42BE9}"/>
              </a:ext>
            </a:extLst>
          </p:cNvPr>
          <p:cNvGraphicFramePr>
            <a:graphicFrameLocks noGrp="1"/>
          </p:cNvGraphicFramePr>
          <p:nvPr>
            <p:extLst>
              <p:ext uri="{D42A27DB-BD31-4B8C-83A1-F6EECF244321}">
                <p14:modId xmlns:p14="http://schemas.microsoft.com/office/powerpoint/2010/main" val="967381892"/>
              </p:ext>
            </p:extLst>
          </p:nvPr>
        </p:nvGraphicFramePr>
        <p:xfrm>
          <a:off x="7993378" y="2740403"/>
          <a:ext cx="3870960" cy="2957703"/>
        </p:xfrm>
        <a:graphic>
          <a:graphicData uri="http://schemas.openxmlformats.org/drawingml/2006/table">
            <a:tbl>
              <a:tblPr firstRow="1" firstCol="1" bandRow="1">
                <a:tableStyleId>{22838BEF-8BB2-4498-84A7-C5851F593DF1}</a:tableStyleId>
              </a:tblPr>
              <a:tblGrid>
                <a:gridCol w="1935480">
                  <a:extLst>
                    <a:ext uri="{9D8B030D-6E8A-4147-A177-3AD203B41FA5}">
                      <a16:colId xmlns:a16="http://schemas.microsoft.com/office/drawing/2014/main" val="3825277341"/>
                    </a:ext>
                  </a:extLst>
                </a:gridCol>
                <a:gridCol w="1935480">
                  <a:extLst>
                    <a:ext uri="{9D8B030D-6E8A-4147-A177-3AD203B41FA5}">
                      <a16:colId xmlns:a16="http://schemas.microsoft.com/office/drawing/2014/main" val="164259694"/>
                    </a:ext>
                  </a:extLst>
                </a:gridCol>
              </a:tblGrid>
              <a:tr h="258445">
                <a:tc>
                  <a:txBody>
                    <a:bodyPr/>
                    <a:lstStyle/>
                    <a:p>
                      <a:pPr>
                        <a:lnSpc>
                          <a:spcPct val="107000"/>
                        </a:lnSpc>
                        <a:spcAft>
                          <a:spcPts val="1000"/>
                        </a:spcAft>
                      </a:pPr>
                      <a:r>
                        <a:rPr lang="en-US" sz="1000" kern="100">
                          <a:effectLst/>
                        </a:rPr>
                        <a:t>Parameters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Values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1011057"/>
                  </a:ext>
                </a:extLst>
              </a:tr>
              <a:tr h="263525">
                <a:tc>
                  <a:txBody>
                    <a:bodyPr/>
                    <a:lstStyle/>
                    <a:p>
                      <a:pPr>
                        <a:lnSpc>
                          <a:spcPct val="107000"/>
                        </a:lnSpc>
                        <a:spcAft>
                          <a:spcPts val="1000"/>
                        </a:spcAft>
                      </a:pPr>
                      <a:r>
                        <a:rPr lang="en-US" sz="1000" kern="100">
                          <a:effectLst/>
                        </a:rPr>
                        <a:t>Laser Parameters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dirty="0">
                          <a:effectLst/>
                        </a:rPr>
                        <a:t> </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6559650"/>
                  </a:ext>
                </a:extLst>
              </a:tr>
              <a:tr h="258445">
                <a:tc>
                  <a:txBody>
                    <a:bodyPr/>
                    <a:lstStyle/>
                    <a:p>
                      <a:pPr>
                        <a:lnSpc>
                          <a:spcPct val="107000"/>
                        </a:lnSpc>
                        <a:spcAft>
                          <a:spcPts val="1000"/>
                        </a:spcAft>
                      </a:pPr>
                      <a:r>
                        <a:rPr lang="en-US" sz="1000" kern="100">
                          <a:effectLst/>
                        </a:rPr>
                        <a:t>Laser Power (P)</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dirty="0">
                          <a:effectLst/>
                        </a:rPr>
                        <a:t>500 W</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67927523"/>
                  </a:ext>
                </a:extLst>
              </a:tr>
              <a:tr h="258445">
                <a:tc>
                  <a:txBody>
                    <a:bodyPr/>
                    <a:lstStyle/>
                    <a:p>
                      <a:pPr>
                        <a:lnSpc>
                          <a:spcPct val="107000"/>
                        </a:lnSpc>
                        <a:spcAft>
                          <a:spcPts val="1000"/>
                        </a:spcAft>
                      </a:pPr>
                      <a:r>
                        <a:rPr lang="en-US" sz="1000" kern="100" dirty="0">
                          <a:effectLst/>
                        </a:rPr>
                        <a:t>Radius of Laser (r)</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1.5 mm</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5669674"/>
                  </a:ext>
                </a:extLst>
              </a:tr>
              <a:tr h="263525">
                <a:tc>
                  <a:txBody>
                    <a:bodyPr/>
                    <a:lstStyle/>
                    <a:p>
                      <a:pPr>
                        <a:lnSpc>
                          <a:spcPct val="107000"/>
                        </a:lnSpc>
                        <a:spcAft>
                          <a:spcPts val="1000"/>
                        </a:spcAft>
                      </a:pPr>
                      <a:r>
                        <a:rPr lang="en-US" sz="1000" kern="100" dirty="0">
                          <a:effectLst/>
                        </a:rPr>
                        <a:t>Laser Absorptivity (η)</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0.4</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5834474"/>
                  </a:ext>
                </a:extLst>
              </a:tr>
              <a:tr h="85725">
                <a:tc>
                  <a:txBody>
                    <a:bodyPr/>
                    <a:lstStyle/>
                    <a:p>
                      <a:pPr>
                        <a:lnSpc>
                          <a:spcPct val="107000"/>
                        </a:lnSpc>
                        <a:spcAft>
                          <a:spcPts val="1000"/>
                        </a:spcAft>
                      </a:pPr>
                      <a:r>
                        <a:rPr lang="en-US" sz="1000" kern="100">
                          <a:effectLst/>
                        </a:rPr>
                        <a:t>Laser Speed (V)</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10 mm/s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8534831"/>
                  </a:ext>
                </a:extLst>
              </a:tr>
              <a:tr h="263525">
                <a:tc>
                  <a:txBody>
                    <a:bodyPr/>
                    <a:lstStyle/>
                    <a:p>
                      <a:pPr>
                        <a:lnSpc>
                          <a:spcPct val="107000"/>
                        </a:lnSpc>
                        <a:spcAft>
                          <a:spcPts val="1000"/>
                        </a:spcAft>
                      </a:pPr>
                      <a:r>
                        <a:rPr lang="en-US" sz="1000" kern="100">
                          <a:effectLst/>
                        </a:rPr>
                        <a:t>Material Properties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 </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6493811"/>
                  </a:ext>
                </a:extLst>
              </a:tr>
              <a:tr h="258445">
                <a:tc>
                  <a:txBody>
                    <a:bodyPr/>
                    <a:lstStyle/>
                    <a:p>
                      <a:pPr>
                        <a:lnSpc>
                          <a:spcPct val="107000"/>
                        </a:lnSpc>
                        <a:spcAft>
                          <a:spcPts val="1000"/>
                        </a:spcAft>
                      </a:pPr>
                      <a:r>
                        <a:rPr lang="en-US" sz="1000" kern="100">
                          <a:effectLst/>
                        </a:rPr>
                        <a:t>Specific Heat Capacity (Cp)</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0.5 J/kg</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7798626"/>
                  </a:ext>
                </a:extLst>
              </a:tr>
              <a:tr h="258445">
                <a:tc>
                  <a:txBody>
                    <a:bodyPr/>
                    <a:lstStyle/>
                    <a:p>
                      <a:pPr>
                        <a:lnSpc>
                          <a:spcPct val="107000"/>
                        </a:lnSpc>
                        <a:spcAft>
                          <a:spcPts val="1000"/>
                        </a:spcAft>
                      </a:pPr>
                      <a:r>
                        <a:rPr lang="en-US" sz="1000" kern="100">
                          <a:effectLst/>
                        </a:rPr>
                        <a:t>Thermal Conductivity (K)</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0.01 W/mk</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03500321"/>
                  </a:ext>
                </a:extLst>
              </a:tr>
              <a:tr h="263525">
                <a:tc>
                  <a:txBody>
                    <a:bodyPr/>
                    <a:lstStyle/>
                    <a:p>
                      <a:pPr>
                        <a:lnSpc>
                          <a:spcPct val="107000"/>
                        </a:lnSpc>
                        <a:spcAft>
                          <a:spcPts val="1000"/>
                        </a:spcAft>
                      </a:pPr>
                      <a:r>
                        <a:rPr lang="en-US" sz="1000" kern="100">
                          <a:effectLst/>
                        </a:rPr>
                        <a:t>Emissivity (ε)</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0.3</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04547384"/>
                  </a:ext>
                </a:extLst>
              </a:tr>
              <a:tr h="258445">
                <a:tc>
                  <a:txBody>
                    <a:bodyPr/>
                    <a:lstStyle/>
                    <a:p>
                      <a:pPr>
                        <a:lnSpc>
                          <a:spcPct val="107000"/>
                        </a:lnSpc>
                        <a:spcAft>
                          <a:spcPts val="1000"/>
                        </a:spcAft>
                      </a:pPr>
                      <a:r>
                        <a:rPr lang="en-US" sz="1000" kern="100">
                          <a:effectLst/>
                        </a:rPr>
                        <a:t>Maximum Temperature Range</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a:effectLst/>
                        </a:rPr>
                        <a:t>3000 K</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81335124"/>
                  </a:ext>
                </a:extLst>
              </a:tr>
              <a:tr h="198120">
                <a:tc>
                  <a:txBody>
                    <a:bodyPr/>
                    <a:lstStyle/>
                    <a:p>
                      <a:pPr>
                        <a:lnSpc>
                          <a:spcPct val="107000"/>
                        </a:lnSpc>
                        <a:spcAft>
                          <a:spcPts val="1000"/>
                        </a:spcAft>
                      </a:pPr>
                      <a:r>
                        <a:rPr lang="en-US" sz="1000" kern="100">
                          <a:effectLst/>
                        </a:rPr>
                        <a:t>Density</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000" kern="100" dirty="0">
                          <a:effectLst/>
                        </a:rPr>
                        <a:t> </a:t>
                      </a:r>
                      <a:r>
                        <a:rPr lang="en-IN" sz="1000" kern="100" dirty="0">
                          <a:effectLst/>
                        </a:rPr>
                        <a:t>8e-3</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80383004"/>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A792604-3939-8770-5F6A-8CF0D49B2BB2}"/>
                  </a:ext>
                </a:extLst>
              </p:cNvPr>
              <p:cNvSpPr txBox="1"/>
              <p:nvPr/>
            </p:nvSpPr>
            <p:spPr>
              <a:xfrm>
                <a:off x="-2" y="320431"/>
                <a:ext cx="11385737" cy="1327992"/>
              </a:xfrm>
              <a:prstGeom prst="rect">
                <a:avLst/>
              </a:prstGeom>
              <a:noFill/>
            </p:spPr>
            <p:txBody>
              <a:bodyPr wrap="square">
                <a:spAutoFit/>
              </a:bodyPr>
              <a:lstStyle/>
              <a:p>
                <a:pPr marL="914400" indent="457200">
                  <a:spcAft>
                    <a:spcPts val="1200"/>
                  </a:spcAft>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spcAft>
                    <a:spcPts val="12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Gaussian Surface heat flux of the laser </a:t>
                </a:r>
                <a14:m>
                  <m:oMath xmlns:m="http://schemas.openxmlformats.org/officeDocument/2006/math">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nor/>
                          </m:rPr>
                          <a:rPr lang="en-US" sz="1600" baseline="-250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laser</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sub>
                    </m:sSub>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is defined as</a:t>
                </a:r>
                <a:r>
                  <a:rPr lang="en-US"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a:t>
                </a:r>
                <a:endPar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lvl="4">
                  <a:spcAft>
                    <a:spcPts val="1200"/>
                  </a:spcAft>
                </a:pPr>
                <a14:m>
                  <m:oMath xmlns:m="http://schemas.openxmlformats.org/officeDocument/2006/math">
                    <m:sSub>
                      <m:sSubPr>
                        <m:ctrlPr>
                          <a:rPr lang="en-IN" sz="160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b="0" i="1" smtClea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𝑞</m:t>
                        </m:r>
                      </m:e>
                      <m:sub>
                        <m:r>
                          <m:rPr>
                            <m:nor/>
                          </m:rPr>
                          <a:rPr lang="en-US" sz="1600" baseline="-250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laser</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sub>
                    </m:s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f>
                      <m:f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𝑃</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𝜂</m:t>
                        </m:r>
                      </m:num>
                      <m:den>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𝜋</m:t>
                        </m:r>
                        <m:sSup>
                          <m:s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p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𝑟</m:t>
                            </m:r>
                          </m:e>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p>
                      </m:den>
                    </m:f>
                    <m:r>
                      <m:rPr>
                        <m:sty m:val="p"/>
                      </m:rP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exp</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f>
                          <m:f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fPr>
                          <m:num>
                            <m:sSup>
                              <m:s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pPr>
                              <m:e>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𝑥</m:t>
                                        </m:r>
                                      </m:e>
                                      <m: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0</m:t>
                                        </m:r>
                                      </m:sub>
                                    </m:sSub>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𝑣𝑡</m:t>
                                    </m:r>
                                  </m:e>
                                </m:d>
                              </m:e>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p>
                              <m:s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pPr>
                              <m:e>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𝑦</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0</m:t>
                                        </m:r>
                                      </m:sub>
                                    </m:sSub>
                                  </m:e>
                                </m:d>
                              </m:e>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p>
                          </m:num>
                          <m:den>
                            <m:sSup>
                              <m:sSup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p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𝑟</m:t>
                                </m:r>
                              </m:e>
                              <m:sup>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2</m:t>
                                </m:r>
                              </m:sup>
                            </m:sSup>
                          </m:den>
                        </m:f>
                      </m:e>
                    </m:d>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d>
                      <m:d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d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e>
                          <m:sub>
                            <m:r>
                              <m:rPr>
                                <m:nor/>
                              </m:rPr>
                              <a:rPr lang="en-US" sz="160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end</m:t>
                            </m:r>
                            <m:r>
                              <m:rPr>
                                <m:nor/>
                              </m:rPr>
                              <a:rPr lang="en-US" sz="1600" i="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m:t> </m:t>
                            </m:r>
                          </m:sub>
                        </m:sSub>
                      </m:e>
                    </m:d>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m:t>
                    </m:r>
                    <m:r>
                      <a:rPr lang="en-US" sz="1600" i="1">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𝑡</m:t>
                    </m:r>
                    <m:r>
                      <a:rPr lang="en-US" sz="160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&gt;0)</m:t>
                    </m:r>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AA792604-3939-8770-5F6A-8CF0D49B2BB2}"/>
                  </a:ext>
                </a:extLst>
              </p:cNvPr>
              <p:cNvSpPr txBox="1">
                <a:spLocks noRot="1" noChangeAspect="1" noMove="1" noResize="1" noEditPoints="1" noAdjustHandles="1" noChangeArrowheads="1" noChangeShapeType="1" noTextEdit="1"/>
              </p:cNvSpPr>
              <p:nvPr/>
            </p:nvSpPr>
            <p:spPr>
              <a:xfrm>
                <a:off x="-2" y="320431"/>
                <a:ext cx="11385737" cy="1327992"/>
              </a:xfrm>
              <a:prstGeom prst="rect">
                <a:avLst/>
              </a:prstGeom>
              <a:blipFill>
                <a:blip r:embed="rId3"/>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24C9D4AE-D96B-366E-C76B-53E53F1365DA}"/>
              </a:ext>
            </a:extLst>
          </p:cNvPr>
          <p:cNvSpPr txBox="1"/>
          <p:nvPr/>
        </p:nvSpPr>
        <p:spPr>
          <a:xfrm>
            <a:off x="8548553" y="5818491"/>
            <a:ext cx="2837182"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Table 5:Laser and Material Parameters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3D0269-3011-350A-50D8-E243465F2CA5}"/>
              </a:ext>
            </a:extLst>
          </p:cNvPr>
          <p:cNvSpPr txBox="1"/>
          <p:nvPr/>
        </p:nvSpPr>
        <p:spPr>
          <a:xfrm>
            <a:off x="515111" y="2095688"/>
            <a:ext cx="11029880" cy="4480073"/>
          </a:xfrm>
          <a:prstGeom prst="rect">
            <a:avLst/>
          </a:prstGeom>
          <a:noFill/>
        </p:spPr>
        <p:txBody>
          <a:bodyPr wrap="square">
            <a:spAutoFit/>
          </a:bodyPr>
          <a:lstStyle/>
          <a:p>
            <a:pPr lvl="1" algn="just">
              <a:lnSpc>
                <a:spcPct val="150000"/>
              </a:lnSpc>
            </a:pPr>
            <a:endPar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lvl="1" algn="just">
              <a:lnSpc>
                <a:spcPct val="150000"/>
              </a:lnSpc>
            </a:pPr>
            <a:endParaRPr lang="en-US" sz="16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domain, measuring 40x10x6 mm, was point wise distributed at 1 mm intervals with a time step of 0.05 seconds up to 3 sec. (Total time steps :61)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top layer (40x10 mm up to 1 mm depth) was point wise distributed at a finer interval of 0.5 mm due to higher thermal gradients.</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Near toolpath origin also, more points were sampled with mesh grid of 4*4 mm with 0.5 mm intervals for ease of capturing the temperature of surrounding particles from initial state, when heat source is just about to start from its origin</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742950" lvl="1" indent="-285750" algn="just">
              <a:lnSpc>
                <a:spcPct val="150000"/>
              </a:lnSpc>
              <a:spcAft>
                <a:spcPts val="10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To effectively model the heat source dynamics in Metal AM, a finer mesh grid of 6x6 mm with 0.25 mm intervals was used near the source area.</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6" name="Picture 5" descr="A diagram of a rectangular object&#10;&#10;Description automatically generated">
            <a:extLst>
              <a:ext uri="{FF2B5EF4-FFF2-40B4-BE49-F238E27FC236}">
                <a16:creationId xmlns:a16="http://schemas.microsoft.com/office/drawing/2014/main" id="{4B555B22-3AD4-C5DA-CB1E-C814DBEA4B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3535"/>
          <a:stretch/>
        </p:blipFill>
        <p:spPr bwMode="auto">
          <a:xfrm>
            <a:off x="6287468" y="631200"/>
            <a:ext cx="4538471" cy="2928975"/>
          </a:xfrm>
          <a:prstGeom prst="rect">
            <a:avLst/>
          </a:prstGeom>
          <a:noFill/>
          <a:ln>
            <a:noFill/>
          </a:ln>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CF82A8D2-9317-7389-8E63-B7DCB6BA332C}"/>
              </a:ext>
            </a:extLst>
          </p:cNvPr>
          <p:cNvSpPr>
            <a:spLocks noGrp="1"/>
          </p:cNvSpPr>
          <p:nvPr>
            <p:ph type="sldNum" sz="quarter" idx="12"/>
          </p:nvPr>
        </p:nvSpPr>
        <p:spPr/>
        <p:txBody>
          <a:bodyPr/>
          <a:lstStyle/>
          <a:p>
            <a:fld id="{0341D07B-65E6-4E3B-B725-8ED055DC581C}" type="slidenum">
              <a:rPr lang="en-IN" smtClean="0"/>
              <a:pPr/>
              <a:t>23</a:t>
            </a:fld>
            <a:endParaRPr lang="en-IN" dirty="0"/>
          </a:p>
        </p:txBody>
      </p:sp>
      <p:sp>
        <p:nvSpPr>
          <p:cNvPr id="5" name="TextBox 4">
            <a:extLst>
              <a:ext uri="{FF2B5EF4-FFF2-40B4-BE49-F238E27FC236}">
                <a16:creationId xmlns:a16="http://schemas.microsoft.com/office/drawing/2014/main" id="{96B29091-06BF-59CC-5D83-CB988AB20B3F}"/>
              </a:ext>
            </a:extLst>
          </p:cNvPr>
          <p:cNvSpPr txBox="1"/>
          <p:nvPr/>
        </p:nvSpPr>
        <p:spPr>
          <a:xfrm>
            <a:off x="184765" y="-6104"/>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pic>
        <p:nvPicPr>
          <p:cNvPr id="7" name="Picture 6" descr="A graph of a graph&#10;&#10;Description automatically generated with medium confidence">
            <a:extLst>
              <a:ext uri="{FF2B5EF4-FFF2-40B4-BE49-F238E27FC236}">
                <a16:creationId xmlns:a16="http://schemas.microsoft.com/office/drawing/2014/main" id="{A8FBB875-C317-EF96-3B08-833ED01914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53" t="7428" r="7376" b="4621"/>
          <a:stretch/>
        </p:blipFill>
        <p:spPr bwMode="auto">
          <a:xfrm>
            <a:off x="2479039" y="992522"/>
            <a:ext cx="3089377" cy="2533746"/>
          </a:xfrm>
          <a:prstGeom prst="rect">
            <a:avLst/>
          </a:prstGeom>
          <a:noFill/>
          <a:ln>
            <a:noFill/>
          </a:ln>
        </p:spPr>
      </p:pic>
      <p:sp>
        <p:nvSpPr>
          <p:cNvPr id="3" name="TextBox 2">
            <a:extLst>
              <a:ext uri="{FF2B5EF4-FFF2-40B4-BE49-F238E27FC236}">
                <a16:creationId xmlns:a16="http://schemas.microsoft.com/office/drawing/2014/main" id="{E121C613-34CA-98D0-8062-BFD6D5D30D53}"/>
              </a:ext>
            </a:extLst>
          </p:cNvPr>
          <p:cNvSpPr txBox="1"/>
          <p:nvPr/>
        </p:nvSpPr>
        <p:spPr>
          <a:xfrm>
            <a:off x="2766121" y="3486377"/>
            <a:ext cx="805185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28</a:t>
            </a:r>
            <a:r>
              <a:rPr lang="en-US" sz="1200" i="1"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 (a) 2D Top surface of domain                                                        (b)</a:t>
            </a:r>
            <a:r>
              <a:rPr lang="en-US" sz="1200" i="1" dirty="0">
                <a:solidFill>
                  <a:schemeClr val="accent1">
                    <a:lumMod val="50000"/>
                  </a:schemeClr>
                </a:solidFill>
                <a:latin typeface="Times New Roman" panose="02020603050405020304" pitchFamily="18" charset="0"/>
                <a:cs typeface="Times New Roman" panose="02020603050405020304" pitchFamily="18" charset="0"/>
              </a:rPr>
              <a:t> 3D visualization  of whole domain </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B4438E4-8FF9-2770-51BD-623051072805}"/>
              </a:ext>
            </a:extLst>
          </p:cNvPr>
          <p:cNvSpPr txBox="1"/>
          <p:nvPr/>
        </p:nvSpPr>
        <p:spPr>
          <a:xfrm>
            <a:off x="589280" y="619760"/>
            <a:ext cx="5577840" cy="646331"/>
          </a:xfrm>
          <a:prstGeom prst="rect">
            <a:avLst/>
          </a:prstGeom>
          <a:noFill/>
        </p:spPr>
        <p:txBody>
          <a:bodyPr wrap="square" rtlCol="0">
            <a:spAutoFit/>
          </a:bodyPr>
          <a:lstStyle/>
          <a:p>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Custom Point discretisation strategy of domain:</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126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2CEF76-DE6E-4C78-28C2-7F998924D25B}"/>
              </a:ext>
            </a:extLst>
          </p:cNvPr>
          <p:cNvSpPr>
            <a:spLocks noGrp="1"/>
          </p:cNvSpPr>
          <p:nvPr>
            <p:ph type="sldNum" sz="quarter" idx="12"/>
          </p:nvPr>
        </p:nvSpPr>
        <p:spPr/>
        <p:txBody>
          <a:bodyPr/>
          <a:lstStyle/>
          <a:p>
            <a:fld id="{0341D07B-65E6-4E3B-B725-8ED055DC581C}" type="slidenum">
              <a:rPr lang="en-IN" smtClean="0"/>
              <a:pPr/>
              <a:t>24</a:t>
            </a:fld>
            <a:endParaRPr lang="en-IN" dirty="0"/>
          </a:p>
        </p:txBody>
      </p:sp>
      <p:pic>
        <p:nvPicPr>
          <p:cNvPr id="4" name="Picture 3" descr="A diagram of a complex function&#10;&#10;Description automatically generated">
            <a:extLst>
              <a:ext uri="{FF2B5EF4-FFF2-40B4-BE49-F238E27FC236}">
                <a16:creationId xmlns:a16="http://schemas.microsoft.com/office/drawing/2014/main" id="{9760B6E8-1E15-A154-361E-87CE949F2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88" y="918282"/>
            <a:ext cx="6701092" cy="2367280"/>
          </a:xfrm>
          <a:prstGeom prst="rect">
            <a:avLst/>
          </a:prstGeom>
        </p:spPr>
      </p:pic>
      <p:graphicFrame>
        <p:nvGraphicFramePr>
          <p:cNvPr id="5" name="Table 4">
            <a:extLst>
              <a:ext uri="{FF2B5EF4-FFF2-40B4-BE49-F238E27FC236}">
                <a16:creationId xmlns:a16="http://schemas.microsoft.com/office/drawing/2014/main" id="{F19F9003-5F44-C2FC-C014-EE6ED7A726D1}"/>
              </a:ext>
            </a:extLst>
          </p:cNvPr>
          <p:cNvGraphicFramePr>
            <a:graphicFrameLocks noGrp="1"/>
          </p:cNvGraphicFramePr>
          <p:nvPr>
            <p:extLst>
              <p:ext uri="{D42A27DB-BD31-4B8C-83A1-F6EECF244321}">
                <p14:modId xmlns:p14="http://schemas.microsoft.com/office/powerpoint/2010/main" val="3615321691"/>
              </p:ext>
            </p:extLst>
          </p:nvPr>
        </p:nvGraphicFramePr>
        <p:xfrm>
          <a:off x="7684279" y="574114"/>
          <a:ext cx="4219954" cy="3069095"/>
        </p:xfrm>
        <a:graphic>
          <a:graphicData uri="http://schemas.openxmlformats.org/drawingml/2006/table">
            <a:tbl>
              <a:tblPr firstRow="1" firstCol="1" bandRow="1">
                <a:tableStyleId>{69CF1AB2-1976-4502-BF36-3FF5EA218861}</a:tableStyleId>
              </a:tblPr>
              <a:tblGrid>
                <a:gridCol w="1922286">
                  <a:extLst>
                    <a:ext uri="{9D8B030D-6E8A-4147-A177-3AD203B41FA5}">
                      <a16:colId xmlns:a16="http://schemas.microsoft.com/office/drawing/2014/main" val="1585821423"/>
                    </a:ext>
                  </a:extLst>
                </a:gridCol>
                <a:gridCol w="2297668">
                  <a:extLst>
                    <a:ext uri="{9D8B030D-6E8A-4147-A177-3AD203B41FA5}">
                      <a16:colId xmlns:a16="http://schemas.microsoft.com/office/drawing/2014/main" val="1532063583"/>
                    </a:ext>
                  </a:extLst>
                </a:gridCol>
              </a:tblGrid>
              <a:tr h="305293">
                <a:tc>
                  <a:txBody>
                    <a:bodyPr/>
                    <a:lstStyle/>
                    <a:p>
                      <a:pPr algn="ct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Parameters</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gn="ctr">
                        <a:lnSpc>
                          <a:spcPct val="107000"/>
                        </a:lnSpc>
                        <a:spcAft>
                          <a:spcPts val="1000"/>
                        </a:spcAft>
                      </a:pPr>
                      <a:r>
                        <a:rPr lang="en-US" sz="1400" kern="100">
                          <a:effectLst/>
                          <a:latin typeface="Times New Roman" panose="02020603050405020304" pitchFamily="18" charset="0"/>
                          <a:cs typeface="Times New Roman" panose="02020603050405020304" pitchFamily="18" charset="0"/>
                        </a:rPr>
                        <a:t>Value</a:t>
                      </a:r>
                      <a:endParaRPr lang="en-IN" sz="1400" kern="10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364112"/>
                  </a:ext>
                </a:extLst>
              </a:tr>
              <a:tr h="305293">
                <a:tc>
                  <a:txBody>
                    <a:bodyPr/>
                    <a:lstStyle/>
                    <a:p>
                      <a:pPr>
                        <a:lnSpc>
                          <a:spcPct val="107000"/>
                        </a:lnSpc>
                        <a:spcAft>
                          <a:spcPts val="1000"/>
                        </a:spcAft>
                      </a:pPr>
                      <a:r>
                        <a:rPr lang="en-US" sz="1400" kern="100">
                          <a:effectLst/>
                          <a:latin typeface="Times New Roman" panose="02020603050405020304" pitchFamily="18" charset="0"/>
                          <a:cs typeface="Times New Roman" panose="02020603050405020304" pitchFamily="18" charset="0"/>
                        </a:rPr>
                        <a:t>Layer Architecture</a:t>
                      </a:r>
                      <a:endParaRPr lang="en-IN" sz="1400" kern="10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a:effectLst/>
                          <a:latin typeface="Times New Roman" panose="02020603050405020304" pitchFamily="18" charset="0"/>
                          <a:cs typeface="Times New Roman" panose="02020603050405020304" pitchFamily="18" charset="0"/>
                        </a:rPr>
                        <a:t>[4, 100, 100, 100, 1]</a:t>
                      </a:r>
                      <a:endParaRPr lang="en-IN" sz="1400" kern="10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1427112"/>
                  </a:ext>
                </a:extLst>
              </a:tr>
              <a:tr h="626751">
                <a:tc>
                  <a:txBody>
                    <a:bodyPr/>
                    <a:lstStyle/>
                    <a:p>
                      <a:pP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Activation function</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Linear, Tanh for Hidden layers, </a:t>
                      </a:r>
                      <a:r>
                        <a:rPr lang="en-US" sz="1400" kern="100" dirty="0" err="1">
                          <a:effectLst/>
                          <a:latin typeface="Times New Roman" panose="02020603050405020304" pitchFamily="18" charset="0"/>
                          <a:cs typeface="Times New Roman" panose="02020603050405020304" pitchFamily="18" charset="0"/>
                        </a:rPr>
                        <a:t>Softplus</a:t>
                      </a:r>
                      <a:r>
                        <a:rPr lang="en-US" sz="1400" kern="100" dirty="0">
                          <a:effectLst/>
                          <a:latin typeface="Times New Roman" panose="02020603050405020304" pitchFamily="18" charset="0"/>
                          <a:cs typeface="Times New Roman" panose="02020603050405020304" pitchFamily="18" charset="0"/>
                        </a:rPr>
                        <a:t> for output</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5012719"/>
                  </a:ext>
                </a:extLst>
              </a:tr>
              <a:tr h="305293">
                <a:tc>
                  <a:txBody>
                    <a:bodyPr/>
                    <a:lstStyle/>
                    <a:p>
                      <a:pP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Epochs</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50000</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5971200"/>
                  </a:ext>
                </a:extLst>
              </a:tr>
              <a:tr h="305293">
                <a:tc>
                  <a:txBody>
                    <a:bodyPr/>
                    <a:lstStyle/>
                    <a:p>
                      <a:pPr>
                        <a:lnSpc>
                          <a:spcPct val="107000"/>
                        </a:lnSpc>
                        <a:spcAft>
                          <a:spcPts val="1000"/>
                        </a:spcAft>
                      </a:pPr>
                      <a:r>
                        <a:rPr lang="en-US" sz="1400" kern="100">
                          <a:effectLst/>
                          <a:latin typeface="Times New Roman" panose="02020603050405020304" pitchFamily="18" charset="0"/>
                          <a:cs typeface="Times New Roman" panose="02020603050405020304" pitchFamily="18" charset="0"/>
                        </a:rPr>
                        <a:t>Learning rate</a:t>
                      </a:r>
                      <a:endParaRPr lang="en-IN" sz="1400" kern="10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a:effectLst/>
                          <a:latin typeface="Times New Roman" panose="02020603050405020304" pitchFamily="18" charset="0"/>
                          <a:cs typeface="Times New Roman" panose="02020603050405020304" pitchFamily="18" charset="0"/>
                        </a:rPr>
                        <a:t>2e-4</a:t>
                      </a:r>
                      <a:endParaRPr lang="en-IN" sz="1400" kern="10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3377816"/>
                  </a:ext>
                </a:extLst>
              </a:tr>
              <a:tr h="305293">
                <a:tc>
                  <a:txBody>
                    <a:bodyPr/>
                    <a:lstStyle/>
                    <a:p>
                      <a:pP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Input Transform</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dirty="0">
                          <a:effectLst/>
                          <a:latin typeface="Times New Roman" panose="02020603050405020304" pitchFamily="18" charset="0"/>
                          <a:cs typeface="Times New Roman" panose="02020603050405020304" pitchFamily="18" charset="0"/>
                        </a:rPr>
                        <a:t>Normalization between [-1, 1]</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5736805"/>
                  </a:ext>
                </a:extLst>
              </a:tr>
              <a:tr h="305293">
                <a:tc>
                  <a:txBody>
                    <a:bodyPr/>
                    <a:lstStyle/>
                    <a:p>
                      <a:pPr>
                        <a:lnSpc>
                          <a:spcPct val="107000"/>
                        </a:lnSpc>
                        <a:spcAft>
                          <a:spcPts val="1000"/>
                        </a:spcAft>
                      </a:pPr>
                      <a:r>
                        <a:rPr lang="en-US" sz="1400" kern="100" dirty="0">
                          <a:effectLst/>
                          <a:latin typeface="Times New Roman" panose="02020603050405020304" pitchFamily="18" charset="0"/>
                          <a:ea typeface="Cambria" panose="02040503050406030204" pitchFamily="18" charset="0"/>
                          <a:cs typeface="Times New Roman" panose="02020603050405020304" pitchFamily="18" charset="0"/>
                        </a:rPr>
                        <a:t>Weights considered</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dirty="0">
                          <a:effectLst/>
                          <a:latin typeface="Times New Roman" panose="02020603050405020304" pitchFamily="18" charset="0"/>
                          <a:ea typeface="Cambria" panose="02040503050406030204" pitchFamily="18" charset="0"/>
                          <a:cs typeface="Times New Roman" panose="02020603050405020304" pitchFamily="18" charset="0"/>
                        </a:rPr>
                        <a:t>[2.0, 1.0, 1.0, 1.0]</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7267437"/>
                  </a:ext>
                </a:extLst>
              </a:tr>
              <a:tr h="305293">
                <a:tc>
                  <a:txBody>
                    <a:bodyPr/>
                    <a:lstStyle/>
                    <a:p>
                      <a:pPr>
                        <a:lnSpc>
                          <a:spcPct val="107000"/>
                        </a:lnSpc>
                        <a:spcAft>
                          <a:spcPts val="1000"/>
                        </a:spcAft>
                      </a:pPr>
                      <a:r>
                        <a:rPr lang="en-US" sz="1400" kern="100" dirty="0" err="1">
                          <a:effectLst/>
                          <a:latin typeface="Times New Roman" panose="02020603050405020304" pitchFamily="18" charset="0"/>
                          <a:ea typeface="Cambria" panose="02040503050406030204" pitchFamily="18" charset="0"/>
                          <a:cs typeface="Times New Roman" panose="02020603050405020304" pitchFamily="18" charset="0"/>
                        </a:rPr>
                        <a:t>N_bc</a:t>
                      </a:r>
                      <a:r>
                        <a:rPr lang="en-US" sz="1400" kern="100" dirty="0">
                          <a:effectLst/>
                          <a:latin typeface="Times New Roman" panose="02020603050405020304" pitchFamily="18" charset="0"/>
                          <a:ea typeface="Cambria" panose="02040503050406030204" pitchFamily="18" charset="0"/>
                          <a:cs typeface="Times New Roman" panose="02020603050405020304" pitchFamily="18" charset="0"/>
                        </a:rPr>
                        <a:t>, </a:t>
                      </a:r>
                      <a:r>
                        <a:rPr lang="en-US" sz="1400" kern="100" dirty="0" err="1">
                          <a:effectLst/>
                          <a:latin typeface="Times New Roman" panose="02020603050405020304" pitchFamily="18" charset="0"/>
                          <a:ea typeface="Cambria" panose="02040503050406030204" pitchFamily="18" charset="0"/>
                          <a:cs typeface="Times New Roman" panose="02020603050405020304" pitchFamily="18" charset="0"/>
                        </a:rPr>
                        <a:t>N_Ic</a:t>
                      </a:r>
                      <a:r>
                        <a:rPr lang="en-US" sz="1400" kern="100" dirty="0">
                          <a:effectLst/>
                          <a:latin typeface="Times New Roman" panose="02020603050405020304" pitchFamily="18" charset="0"/>
                          <a:ea typeface="Cambria" panose="02040503050406030204" pitchFamily="18" charset="0"/>
                          <a:cs typeface="Times New Roman" panose="02020603050405020304" pitchFamily="18" charset="0"/>
                        </a:rPr>
                        <a:t>, N_PDE</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IN" sz="1400" b="0" i="0" kern="1200" dirty="0">
                          <a:solidFill>
                            <a:schemeClr val="dk1"/>
                          </a:solidFill>
                          <a:effectLst/>
                          <a:latin typeface="Times New Roman" panose="02020603050405020304" pitchFamily="18" charset="0"/>
                          <a:ea typeface="+mn-ea"/>
                          <a:cs typeface="Times New Roman" panose="02020603050405020304" pitchFamily="18" charset="0"/>
                        </a:rPr>
                        <a:t>137555, 909, 416874</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6596633"/>
                  </a:ext>
                </a:extLst>
              </a:tr>
              <a:tr h="305293">
                <a:tc>
                  <a:txBody>
                    <a:bodyPr/>
                    <a:lstStyle/>
                    <a:p>
                      <a:pPr>
                        <a:lnSpc>
                          <a:spcPct val="107000"/>
                        </a:lnSpc>
                        <a:spcAft>
                          <a:spcPts val="1000"/>
                        </a:spcAft>
                      </a:pPr>
                      <a:r>
                        <a:rPr lang="en-US" sz="1400" kern="100" dirty="0">
                          <a:effectLst/>
                          <a:latin typeface="Times New Roman" panose="02020603050405020304" pitchFamily="18" charset="0"/>
                          <a:ea typeface="Cambria" panose="02040503050406030204" pitchFamily="18" charset="0"/>
                          <a:cs typeface="Times New Roman" panose="02020603050405020304" pitchFamily="18" charset="0"/>
                        </a:rPr>
                        <a:t>Total  No of Points</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400" kern="100" dirty="0">
                          <a:effectLst/>
                          <a:latin typeface="Times New Roman" panose="02020603050405020304" pitchFamily="18" charset="0"/>
                          <a:ea typeface="Cambria" panose="02040503050406030204" pitchFamily="18" charset="0"/>
                          <a:cs typeface="Times New Roman" panose="02020603050405020304" pitchFamily="18" charset="0"/>
                        </a:rPr>
                        <a:t>555338</a:t>
                      </a:r>
                      <a:endParaRPr lang="en-IN" sz="14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99528503"/>
                  </a:ext>
                </a:extLst>
              </a:tr>
            </a:tbl>
          </a:graphicData>
        </a:graphic>
      </p:graphicFrame>
      <p:sp>
        <p:nvSpPr>
          <p:cNvPr id="6" name="TextBox 5">
            <a:extLst>
              <a:ext uri="{FF2B5EF4-FFF2-40B4-BE49-F238E27FC236}">
                <a16:creationId xmlns:a16="http://schemas.microsoft.com/office/drawing/2014/main" id="{DF4A7361-3F85-18A8-FC0D-EC48261A1B68}"/>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9A483D-1968-74D6-E38C-C4F90E04B65C}"/>
                  </a:ext>
                </a:extLst>
              </p:cNvPr>
              <p:cNvSpPr txBox="1"/>
              <p:nvPr/>
            </p:nvSpPr>
            <p:spPr>
              <a:xfrm>
                <a:off x="287767" y="3507822"/>
                <a:ext cx="6295644" cy="2664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i="1" smtClean="0">
                              <a:solidFill>
                                <a:schemeClr val="accent1">
                                  <a:lumMod val="50000"/>
                                </a:schemeClr>
                              </a:solidFill>
                              <a:latin typeface="Cambria Math" panose="02040503050406030204" pitchFamily="18" charset="0"/>
                            </a:rPr>
                          </m:ctrlPr>
                        </m:mPr>
                        <m:mr>
                          <m:e>
                            <m:r>
                              <a:rPr lang="en-IN" i="1">
                                <a:solidFill>
                                  <a:schemeClr val="accent1">
                                    <a:lumMod val="50000"/>
                                  </a:schemeClr>
                                </a:solidFill>
                                <a:latin typeface="Cambria Math" panose="02040503050406030204" pitchFamily="18" charset="0"/>
                              </a:rPr>
                              <m:t>𝐵𝑜𝑢𝑛𝑑𝑎𝑟𝑦</m:t>
                            </m:r>
                            <m:r>
                              <a:rPr lang="en-IN" i="0">
                                <a:solidFill>
                                  <a:schemeClr val="accent1">
                                    <a:lumMod val="50000"/>
                                  </a:schemeClr>
                                </a:solidFill>
                                <a:latin typeface="Cambria Math" panose="02040503050406030204" pitchFamily="18" charset="0"/>
                              </a:rPr>
                              <m:t> </m:t>
                            </m:r>
                            <m:r>
                              <a:rPr lang="en-IN" i="1">
                                <a:solidFill>
                                  <a:schemeClr val="accent1">
                                    <a:lumMod val="50000"/>
                                  </a:schemeClr>
                                </a:solidFill>
                                <a:latin typeface="Cambria Math" panose="02040503050406030204" pitchFamily="18" charset="0"/>
                              </a:rPr>
                              <m:t>𝐿𝑜𝑠𝑠</m:t>
                            </m:r>
                            <m:r>
                              <a:rPr lang="en-IN" i="0">
                                <a:solidFill>
                                  <a:schemeClr val="accent1">
                                    <a:lumMod val="50000"/>
                                  </a:schemeClr>
                                </a:solidFill>
                                <a:latin typeface="Cambria Math" panose="02040503050406030204" pitchFamily="18" charset="0"/>
                              </a:rPr>
                              <m:t> :        </m:t>
                            </m:r>
                          </m:e>
                          <m:e>
                            <m:sSub>
                              <m:sSubPr>
                                <m:ctrlPr>
                                  <a:rPr lang="en-IN" i="1">
                                    <a:solidFill>
                                      <a:schemeClr val="accent1">
                                        <a:lumMod val="50000"/>
                                      </a:schemeClr>
                                    </a:solidFill>
                                    <a:latin typeface="Cambria Math" panose="02040503050406030204" pitchFamily="18" charset="0"/>
                                  </a:rPr>
                                </m:ctrlPr>
                              </m:sSubPr>
                              <m:e>
                                <m:r>
                                  <a:rPr lang="en-IN" i="0">
                                    <a:solidFill>
                                      <a:schemeClr val="accent1">
                                        <a:lumMod val="50000"/>
                                      </a:schemeClr>
                                    </a:solidFill>
                                    <a:latin typeface="Cambria Math" panose="02040503050406030204" pitchFamily="18" charset="0"/>
                                  </a:rPr>
                                  <m:t>ℒ</m:t>
                                </m:r>
                              </m:e>
                              <m:sub>
                                <m:r>
                                  <a:rPr lang="en-IN" i="1">
                                    <a:solidFill>
                                      <a:schemeClr val="accent1">
                                        <a:lumMod val="50000"/>
                                      </a:schemeClr>
                                    </a:solidFill>
                                    <a:latin typeface="Cambria Math" panose="02040503050406030204" pitchFamily="18" charset="0"/>
                                  </a:rPr>
                                  <m:t>𝑏</m:t>
                                </m:r>
                              </m:sub>
                            </m:sSub>
                            <m:r>
                              <a:rPr lang="en-IN" i="0">
                                <a:solidFill>
                                  <a:schemeClr val="accent1">
                                    <a:lumMod val="50000"/>
                                  </a:schemeClr>
                                </a:solidFill>
                                <a:latin typeface="Cambria Math" panose="02040503050406030204" pitchFamily="18" charset="0"/>
                              </a:rPr>
                              <m:t>=</m:t>
                            </m:r>
                            <m:sSup>
                              <m:sSupPr>
                                <m:ctrlPr>
                                  <a:rPr lang="en-IN" i="1">
                                    <a:solidFill>
                                      <a:schemeClr val="accent1">
                                        <a:lumMod val="50000"/>
                                      </a:schemeClr>
                                    </a:solidFill>
                                    <a:latin typeface="Cambria Math" panose="02040503050406030204" pitchFamily="18" charset="0"/>
                                  </a:rPr>
                                </m:ctrlPr>
                              </m:sSupPr>
                              <m:e>
                                <m:d>
                                  <m:dPr>
                                    <m:begChr m:val=""/>
                                    <m:endChr m:val="|"/>
                                    <m:ctrlPr>
                                      <a:rPr lang="en-IN" i="1">
                                        <a:solidFill>
                                          <a:schemeClr val="accent1">
                                            <a:lumMod val="50000"/>
                                          </a:schemeClr>
                                        </a:solidFill>
                                        <a:latin typeface="Cambria Math" panose="02040503050406030204" pitchFamily="18" charset="0"/>
                                      </a:rPr>
                                    </m:ctrlPr>
                                  </m:dPr>
                                  <m:e>
                                    <m:f>
                                      <m:fPr>
                                        <m:ctrlPr>
                                          <a:rPr lang="en-IN" i="1">
                                            <a:solidFill>
                                              <a:schemeClr val="accent1">
                                                <a:lumMod val="50000"/>
                                              </a:schemeClr>
                                            </a:solidFill>
                                            <a:latin typeface="Cambria Math" panose="02040503050406030204" pitchFamily="18" charset="0"/>
                                          </a:rPr>
                                        </m:ctrlPr>
                                      </m:fPr>
                                      <m:num>
                                        <m:r>
                                          <a:rPr lang="en-IN" i="0">
                                            <a:solidFill>
                                              <a:schemeClr val="accent1">
                                                <a:lumMod val="50000"/>
                                              </a:schemeClr>
                                            </a:solidFill>
                                            <a:latin typeface="Cambria Math" panose="02040503050406030204" pitchFamily="18" charset="0"/>
                                          </a:rPr>
                                          <m:t>1</m:t>
                                        </m:r>
                                      </m:num>
                                      <m:den>
                                        <m:sSub>
                                          <m:sSubPr>
                                            <m:ctrlPr>
                                              <a:rPr lang="en-IN" i="1">
                                                <a:solidFill>
                                                  <a:schemeClr val="accent1">
                                                    <a:lumMod val="50000"/>
                                                  </a:schemeClr>
                                                </a:solidFill>
                                                <a:latin typeface="Cambria Math" panose="02040503050406030204" pitchFamily="18" charset="0"/>
                                              </a:rPr>
                                            </m:ctrlPr>
                                          </m:sSubPr>
                                          <m:e>
                                            <m:r>
                                              <a:rPr lang="en-IN" i="1">
                                                <a:solidFill>
                                                  <a:schemeClr val="accent1">
                                                    <a:lumMod val="50000"/>
                                                  </a:schemeClr>
                                                </a:solidFill>
                                                <a:latin typeface="Cambria Math" panose="02040503050406030204" pitchFamily="18" charset="0"/>
                                              </a:rPr>
                                              <m:t>𝑁</m:t>
                                            </m:r>
                                          </m:e>
                                          <m:sub>
                                            <m:r>
                                              <a:rPr lang="en-IN" i="1">
                                                <a:solidFill>
                                                  <a:schemeClr val="accent1">
                                                    <a:lumMod val="50000"/>
                                                  </a:schemeClr>
                                                </a:solidFill>
                                                <a:latin typeface="Cambria Math" panose="02040503050406030204" pitchFamily="18" charset="0"/>
                                              </a:rPr>
                                              <m:t>𝑏</m:t>
                                            </m:r>
                                          </m:sub>
                                        </m:sSub>
                                      </m:den>
                                    </m:f>
                                    <m:nary>
                                      <m:naryPr>
                                        <m:chr m:val="∑"/>
                                        <m:limLoc m:val="undOvr"/>
                                        <m:grow m:val="on"/>
                                        <m:ctrlPr>
                                          <a:rPr lang="en-IN" i="1">
                                            <a:solidFill>
                                              <a:schemeClr val="accent1">
                                                <a:lumMod val="50000"/>
                                              </a:schemeClr>
                                            </a:solidFill>
                                            <a:latin typeface="Cambria Math" panose="02040503050406030204" pitchFamily="18" charset="0"/>
                                          </a:rPr>
                                        </m:ctrlPr>
                                      </m:naryPr>
                                      <m:sub>
                                        <m:r>
                                          <a:rPr lang="en-IN" i="1">
                                            <a:solidFill>
                                              <a:schemeClr val="accent1">
                                                <a:lumMod val="50000"/>
                                              </a:schemeClr>
                                            </a:solidFill>
                                            <a:latin typeface="Cambria Math" panose="02040503050406030204" pitchFamily="18" charset="0"/>
                                          </a:rPr>
                                          <m:t>𝑘</m:t>
                                        </m:r>
                                        <m:r>
                                          <a:rPr lang="en-IN" i="0">
                                            <a:solidFill>
                                              <a:schemeClr val="accent1">
                                                <a:lumMod val="50000"/>
                                              </a:schemeClr>
                                            </a:solidFill>
                                            <a:latin typeface="Cambria Math" panose="02040503050406030204" pitchFamily="18" charset="0"/>
                                          </a:rPr>
                                          <m:t>=1</m:t>
                                        </m:r>
                                      </m:sub>
                                      <m:sup>
                                        <m:sSub>
                                          <m:sSubPr>
                                            <m:ctrlPr>
                                              <a:rPr lang="en-IN" i="1">
                                                <a:solidFill>
                                                  <a:schemeClr val="accent1">
                                                    <a:lumMod val="50000"/>
                                                  </a:schemeClr>
                                                </a:solidFill>
                                                <a:latin typeface="Cambria Math" panose="02040503050406030204" pitchFamily="18" charset="0"/>
                                              </a:rPr>
                                            </m:ctrlPr>
                                          </m:sSubPr>
                                          <m:e>
                                            <m:r>
                                              <a:rPr lang="en-IN" i="1">
                                                <a:solidFill>
                                                  <a:schemeClr val="accent1">
                                                    <a:lumMod val="50000"/>
                                                  </a:schemeClr>
                                                </a:solidFill>
                                                <a:latin typeface="Cambria Math" panose="02040503050406030204" pitchFamily="18" charset="0"/>
                                              </a:rPr>
                                              <m:t>𝑁</m:t>
                                            </m:r>
                                          </m:e>
                                          <m:sub>
                                            <m:r>
                                              <a:rPr lang="en-IN" i="1">
                                                <a:solidFill>
                                                  <a:schemeClr val="accent1">
                                                    <a:lumMod val="50000"/>
                                                  </a:schemeClr>
                                                </a:solidFill>
                                                <a:latin typeface="Cambria Math" panose="02040503050406030204" pitchFamily="18" charset="0"/>
                                              </a:rPr>
                                              <m:t>𝑏</m:t>
                                            </m:r>
                                          </m:sub>
                                        </m:sSub>
                                      </m:sup>
                                      <m:e>
                                        <m:r>
                                          <a:rPr lang="en-IN" i="0">
                                            <a:solidFill>
                                              <a:schemeClr val="accent1">
                                                <a:lumMod val="50000"/>
                                              </a:schemeClr>
                                            </a:solidFill>
                                            <a:latin typeface="Cambria Math" panose="02040503050406030204" pitchFamily="18" charset="0"/>
                                          </a:rPr>
                                          <m:t> </m:t>
                                        </m:r>
                                      </m:e>
                                    </m:nary>
                                    <m:r>
                                      <a:rPr lang="en-IN" i="0">
                                        <a:solidFill>
                                          <a:schemeClr val="accent1">
                                            <a:lumMod val="50000"/>
                                          </a:schemeClr>
                                        </a:solidFill>
                                        <a:latin typeface="Cambria Math" panose="02040503050406030204" pitchFamily="18" charset="0"/>
                                      </a:rPr>
                                      <m:t> </m:t>
                                    </m:r>
                                    <m:d>
                                      <m:dPr>
                                        <m:begChr m:val="|"/>
                                        <m:endChr m:val=""/>
                                        <m:ctrlPr>
                                          <a:rPr lang="en-IN" i="1">
                                            <a:solidFill>
                                              <a:schemeClr val="accent1">
                                                <a:lumMod val="50000"/>
                                              </a:schemeClr>
                                            </a:solidFill>
                                            <a:latin typeface="Cambria Math" panose="02040503050406030204" pitchFamily="18" charset="0"/>
                                          </a:rPr>
                                        </m:ctrlPr>
                                      </m:dPr>
                                      <m:e>
                                        <m:r>
                                          <a:rPr lang="en-IN" i="0">
                                            <a:solidFill>
                                              <a:schemeClr val="accent1">
                                                <a:lumMod val="50000"/>
                                              </a:schemeClr>
                                            </a:solidFill>
                                            <a:latin typeface="Cambria Math" panose="02040503050406030204" pitchFamily="18" charset="0"/>
                                          </a:rPr>
                                          <m:t>ℬ</m:t>
                                        </m:r>
                                        <m:d>
                                          <m:dPr>
                                            <m:ctrlPr>
                                              <a:rPr lang="en-IN" i="1">
                                                <a:solidFill>
                                                  <a:schemeClr val="accent1">
                                                    <a:lumMod val="50000"/>
                                                  </a:schemeClr>
                                                </a:solidFill>
                                                <a:latin typeface="Cambria Math" panose="02040503050406030204" pitchFamily="18" charset="0"/>
                                              </a:rPr>
                                            </m:ctrlPr>
                                          </m:dPr>
                                          <m:e>
                                            <m:limUpp>
                                              <m:limUppPr>
                                                <m:ctrlPr>
                                                  <a:rPr lang="en-IN" i="1">
                                                    <a:solidFill>
                                                      <a:schemeClr val="accent1">
                                                        <a:lumMod val="50000"/>
                                                      </a:schemeClr>
                                                    </a:solidFill>
                                                    <a:latin typeface="Cambria Math" panose="02040503050406030204" pitchFamily="18" charset="0"/>
                                                  </a:rPr>
                                                </m:ctrlPr>
                                              </m:limUppPr>
                                              <m:e>
                                                <m:r>
                                                  <a:rPr lang="en-IN" i="1">
                                                    <a:solidFill>
                                                      <a:schemeClr val="accent1">
                                                        <a:lumMod val="50000"/>
                                                      </a:schemeClr>
                                                    </a:solidFill>
                                                    <a:latin typeface="Cambria Math" panose="02040503050406030204" pitchFamily="18" charset="0"/>
                                                  </a:rPr>
                                                  <m:t>𝑇</m:t>
                                                </m:r>
                                              </m:e>
                                              <m:lim>
                                                <m:r>
                                                  <a:rPr lang="en-IN" i="0">
                                                    <a:solidFill>
                                                      <a:schemeClr val="accent1">
                                                        <a:lumMod val="50000"/>
                                                      </a:schemeClr>
                                                    </a:solidFill>
                                                    <a:latin typeface="Cambria Math" panose="02040503050406030204" pitchFamily="18" charset="0"/>
                                                  </a:rPr>
                                                  <m:t>ˆ</m:t>
                                                </m:r>
                                              </m:lim>
                                            </m:limUpp>
                                            <m:d>
                                              <m:dPr>
                                                <m:ctrlPr>
                                                  <a:rPr lang="en-IN" i="1">
                                                    <a:solidFill>
                                                      <a:schemeClr val="accent1">
                                                        <a:lumMod val="50000"/>
                                                      </a:schemeClr>
                                                    </a:solidFill>
                                                    <a:latin typeface="Cambria Math" panose="02040503050406030204" pitchFamily="18" charset="0"/>
                                                  </a:rPr>
                                                </m:ctrlPr>
                                              </m:dPr>
                                              <m:e>
                                                <m:sSubSup>
                                                  <m:sSubSupPr>
                                                    <m:ctrlPr>
                                                      <a:rPr lang="en-IN"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𝑡</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e>
                                            </m:d>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𝑡</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e>
                                        </m:d>
                                      </m:e>
                                    </m:d>
                                  </m:e>
                                </m:d>
                              </m:e>
                              <m:sup>
                                <m:r>
                                  <a:rPr lang="en-IN" b="0" i="0">
                                    <a:solidFill>
                                      <a:schemeClr val="accent1">
                                        <a:lumMod val="50000"/>
                                      </a:schemeClr>
                                    </a:solidFill>
                                    <a:latin typeface="Cambria Math" panose="02040503050406030204" pitchFamily="18" charset="0"/>
                                  </a:rPr>
                                  <m:t>2</m:t>
                                </m:r>
                              </m:sup>
                            </m:sSup>
                            <m:r>
                              <a:rPr lang="en-IN" b="0" i="0">
                                <a:solidFill>
                                  <a:schemeClr val="accent1">
                                    <a:lumMod val="50000"/>
                                  </a:schemeClr>
                                </a:solidFill>
                                <a:latin typeface="Cambria Math" panose="02040503050406030204" pitchFamily="18" charset="0"/>
                              </a:rPr>
                              <m:t>,</m:t>
                            </m:r>
                          </m:e>
                        </m:mr>
                        <m:mr>
                          <m:e>
                            <m:r>
                              <a:rPr lang="en-IN" b="0" i="1">
                                <a:solidFill>
                                  <a:schemeClr val="accent1">
                                    <a:lumMod val="50000"/>
                                  </a:schemeClr>
                                </a:solidFill>
                                <a:latin typeface="Cambria Math" panose="02040503050406030204" pitchFamily="18" charset="0"/>
                              </a:rPr>
                              <m:t>𝐼𝑛𝑖𝑡𝑖𝑎𝑙</m:t>
                            </m:r>
                            <m:r>
                              <a:rPr lang="en-IN" b="0" i="0">
                                <a:solidFill>
                                  <a:schemeClr val="accent1">
                                    <a:lumMod val="50000"/>
                                  </a:schemeClr>
                                </a:solidFill>
                                <a:latin typeface="Cambria Math" panose="02040503050406030204" pitchFamily="18" charset="0"/>
                              </a:rPr>
                              <m:t> </m:t>
                            </m:r>
                            <m:r>
                              <a:rPr lang="en-IN" b="0" i="1">
                                <a:solidFill>
                                  <a:schemeClr val="accent1">
                                    <a:lumMod val="50000"/>
                                  </a:schemeClr>
                                </a:solidFill>
                                <a:latin typeface="Cambria Math" panose="02040503050406030204" pitchFamily="18" charset="0"/>
                              </a:rPr>
                              <m:t>𝐿𝑜𝑠𝑠</m:t>
                            </m:r>
                            <m:r>
                              <a:rPr lang="en-IN" b="0" i="0">
                                <a:solidFill>
                                  <a:schemeClr val="accent1">
                                    <a:lumMod val="50000"/>
                                  </a:schemeClr>
                                </a:solidFill>
                                <a:latin typeface="Cambria Math" panose="02040503050406030204" pitchFamily="18" charset="0"/>
                              </a:rPr>
                              <m:t>:              </m:t>
                            </m:r>
                          </m:e>
                          <m:e>
                            <m:sSub>
                              <m:sSubPr>
                                <m:ctrlPr>
                                  <a:rPr lang="en-IN" b="0" i="1">
                                    <a:solidFill>
                                      <a:schemeClr val="accent1">
                                        <a:lumMod val="50000"/>
                                      </a:schemeClr>
                                    </a:solidFill>
                                    <a:latin typeface="Cambria Math" panose="02040503050406030204" pitchFamily="18" charset="0"/>
                                  </a:rPr>
                                </m:ctrlPr>
                              </m:sSubPr>
                              <m:e>
                                <m:r>
                                  <a:rPr lang="en-IN" b="0" i="0">
                                    <a:solidFill>
                                      <a:schemeClr val="accent1">
                                        <a:lumMod val="50000"/>
                                      </a:schemeClr>
                                    </a:solidFill>
                                    <a:latin typeface="Cambria Math" panose="02040503050406030204" pitchFamily="18" charset="0"/>
                                  </a:rPr>
                                  <m:t>  </m:t>
                                </m:r>
                                <m:r>
                                  <a:rPr lang="en-IN" b="0" i="0">
                                    <a:solidFill>
                                      <a:schemeClr val="accent1">
                                        <a:lumMod val="50000"/>
                                      </a:schemeClr>
                                    </a:solidFill>
                                    <a:latin typeface="Cambria Math" panose="02040503050406030204" pitchFamily="18" charset="0"/>
                                  </a:rPr>
                                  <m:t>ℒ</m:t>
                                </m:r>
                              </m:e>
                              <m:sub>
                                <m:r>
                                  <a:rPr lang="en-IN" b="0" i="1">
                                    <a:solidFill>
                                      <a:schemeClr val="accent1">
                                        <a:lumMod val="50000"/>
                                      </a:schemeClr>
                                    </a:solidFill>
                                    <a:latin typeface="Cambria Math" panose="02040503050406030204" pitchFamily="18" charset="0"/>
                                  </a:rPr>
                                  <m:t>𝑖</m:t>
                                </m:r>
                              </m:sub>
                            </m:sSub>
                            <m:r>
                              <a:rPr lang="en-IN" b="0" i="0">
                                <a:solidFill>
                                  <a:schemeClr val="accent1">
                                    <a:lumMod val="50000"/>
                                  </a:schemeClr>
                                </a:solidFill>
                                <a:latin typeface="Cambria Math" panose="02040503050406030204" pitchFamily="18" charset="0"/>
                              </a:rPr>
                              <m:t>=</m:t>
                            </m:r>
                            <m:f>
                              <m:fPr>
                                <m:ctrlPr>
                                  <a:rPr lang="en-IN" b="0" i="1">
                                    <a:solidFill>
                                      <a:schemeClr val="accent1">
                                        <a:lumMod val="50000"/>
                                      </a:schemeClr>
                                    </a:solidFill>
                                    <a:latin typeface="Cambria Math" panose="02040503050406030204" pitchFamily="18" charset="0"/>
                                  </a:rPr>
                                </m:ctrlPr>
                              </m:fPr>
                              <m:num>
                                <m:r>
                                  <a:rPr lang="en-IN" b="0" i="0">
                                    <a:solidFill>
                                      <a:schemeClr val="accent1">
                                        <a:lumMod val="50000"/>
                                      </a:schemeClr>
                                    </a:solidFill>
                                    <a:latin typeface="Cambria Math" panose="02040503050406030204" pitchFamily="18" charset="0"/>
                                  </a:rPr>
                                  <m:t>1</m:t>
                                </m:r>
                              </m:num>
                              <m:den>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𝑖</m:t>
                                    </m:r>
                                  </m:sub>
                                </m:sSub>
                              </m:den>
                            </m:f>
                            <m:nary>
                              <m:naryPr>
                                <m:chr m:val="∑"/>
                                <m:limLoc m:val="undOvr"/>
                                <m:grow m:val="on"/>
                                <m:ctrlPr>
                                  <a:rPr lang="en-IN" b="0" i="1">
                                    <a:solidFill>
                                      <a:schemeClr val="accent1">
                                        <a:lumMod val="50000"/>
                                      </a:schemeClr>
                                    </a:solidFill>
                                    <a:latin typeface="Cambria Math" panose="02040503050406030204" pitchFamily="18" charset="0"/>
                                  </a:rPr>
                                </m:ctrlPr>
                              </m:naryPr>
                              <m:sub>
                                <m:r>
                                  <a:rPr lang="en-IN" b="0" i="1">
                                    <a:solidFill>
                                      <a:schemeClr val="accent1">
                                        <a:lumMod val="50000"/>
                                      </a:schemeClr>
                                    </a:solidFill>
                                    <a:latin typeface="Cambria Math" panose="02040503050406030204" pitchFamily="18" charset="0"/>
                                  </a:rPr>
                                  <m:t>𝑘</m:t>
                                </m:r>
                                <m:r>
                                  <a:rPr lang="en-IN" b="0" i="0">
                                    <a:solidFill>
                                      <a:schemeClr val="accent1">
                                        <a:lumMod val="50000"/>
                                      </a:schemeClr>
                                    </a:solidFill>
                                    <a:latin typeface="Cambria Math" panose="02040503050406030204" pitchFamily="18" charset="0"/>
                                  </a:rPr>
                                  <m:t>=1</m:t>
                                </m:r>
                              </m:sub>
                              <m:sup>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𝑖</m:t>
                                    </m:r>
                                  </m:sub>
                                </m:sSub>
                              </m:sup>
                              <m:e>
                                <m:r>
                                  <a:rPr lang="en-IN" b="0" i="0">
                                    <a:solidFill>
                                      <a:schemeClr val="accent1">
                                        <a:lumMod val="50000"/>
                                      </a:schemeClr>
                                    </a:solidFill>
                                    <a:latin typeface="Cambria Math" panose="02040503050406030204" pitchFamily="18" charset="0"/>
                                  </a:rPr>
                                  <m:t> </m:t>
                                </m:r>
                              </m:e>
                            </m:nary>
                            <m:r>
                              <a:rPr lang="en-IN" b="0" i="0">
                                <a:solidFill>
                                  <a:schemeClr val="accent1">
                                    <a:lumMod val="50000"/>
                                  </a:schemeClr>
                                </a:solidFill>
                                <a:latin typeface="Cambria Math" panose="02040503050406030204" pitchFamily="18" charset="0"/>
                              </a:rPr>
                              <m:t> </m:t>
                            </m:r>
                            <m:sSup>
                              <m:sSupPr>
                                <m:ctrlPr>
                                  <a:rPr lang="en-IN" b="0" i="1">
                                    <a:solidFill>
                                      <a:schemeClr val="accent1">
                                        <a:lumMod val="50000"/>
                                      </a:schemeClr>
                                    </a:solidFill>
                                    <a:latin typeface="Cambria Math" panose="02040503050406030204" pitchFamily="18" charset="0"/>
                                  </a:rPr>
                                </m:ctrlPr>
                              </m:sSupPr>
                              <m:e>
                                <m:d>
                                  <m:dPr>
                                    <m:begChr m:val="|"/>
                                    <m:endChr m:val="|"/>
                                    <m:ctrlPr>
                                      <a:rPr lang="en-IN" b="0" i="1">
                                        <a:solidFill>
                                          <a:schemeClr val="accent1">
                                            <a:lumMod val="50000"/>
                                          </a:schemeClr>
                                        </a:solidFill>
                                        <a:latin typeface="Cambria Math" panose="02040503050406030204" pitchFamily="18" charset="0"/>
                                      </a:rPr>
                                    </m:ctrlPr>
                                  </m:dPr>
                                  <m:e>
                                    <m:limUpp>
                                      <m:limUppPr>
                                        <m:ctrlPr>
                                          <a:rPr lang="en-IN" b="0" i="1">
                                            <a:solidFill>
                                              <a:schemeClr val="accent1">
                                                <a:lumMod val="50000"/>
                                              </a:schemeClr>
                                            </a:solidFill>
                                            <a:latin typeface="Cambria Math" panose="02040503050406030204" pitchFamily="18" charset="0"/>
                                          </a:rPr>
                                        </m:ctrlPr>
                                      </m:limUppPr>
                                      <m:e>
                                        <m:r>
                                          <a:rPr lang="en-IN" b="0" i="1">
                                            <a:solidFill>
                                              <a:schemeClr val="accent1">
                                                <a:lumMod val="50000"/>
                                              </a:schemeClr>
                                            </a:solidFill>
                                            <a:latin typeface="Cambria Math" panose="02040503050406030204" pitchFamily="18" charset="0"/>
                                          </a:rPr>
                                          <m:t>𝑇</m:t>
                                        </m:r>
                                      </m:e>
                                      <m:lim>
                                        <m:r>
                                          <a:rPr lang="en-IN" b="0" i="0">
                                            <a:solidFill>
                                              <a:schemeClr val="accent1">
                                                <a:lumMod val="50000"/>
                                              </a:schemeClr>
                                            </a:solidFill>
                                            <a:latin typeface="Cambria Math" panose="02040503050406030204" pitchFamily="18" charset="0"/>
                                          </a:rPr>
                                          <m:t>ˆ</m:t>
                                        </m:r>
                                      </m:lim>
                                    </m:limUpp>
                                    <m:d>
                                      <m:dPr>
                                        <m:ctrlPr>
                                          <a:rPr lang="en-IN" b="0" i="1">
                                            <a:solidFill>
                                              <a:schemeClr val="accent1">
                                                <a:lumMod val="50000"/>
                                              </a:schemeClr>
                                            </a:solidFill>
                                            <a:latin typeface="Cambria Math" panose="02040503050406030204" pitchFamily="18" charset="0"/>
                                          </a:rPr>
                                        </m:ctrlPr>
                                      </m:dPr>
                                      <m:e>
                                        <m:sSubSup>
                                          <m:sSubSupPr>
                                            <m:ctrlPr>
                                              <a:rPr lang="en-IN" b="0"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𝑖</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,0</m:t>
                                        </m:r>
                                      </m:e>
                                    </m:d>
                                    <m:r>
                                      <a:rPr lang="en-IN" b="0" i="0">
                                        <a:solidFill>
                                          <a:schemeClr val="accent1">
                                            <a:lumMod val="50000"/>
                                          </a:schemeClr>
                                        </a:solidFill>
                                        <a:latin typeface="Cambria Math" panose="02040503050406030204" pitchFamily="18" charset="0"/>
                                      </a:rPr>
                                      <m:t>−</m:t>
                                    </m:r>
                                    <m:r>
                                      <a:rPr lang="en-IN" b="0" i="1">
                                        <a:solidFill>
                                          <a:schemeClr val="accent1">
                                            <a:lumMod val="50000"/>
                                          </a:schemeClr>
                                        </a:solidFill>
                                        <a:latin typeface="Cambria Math" panose="02040503050406030204" pitchFamily="18" charset="0"/>
                                      </a:rPr>
                                      <m:t>𝐼</m:t>
                                    </m:r>
                                    <m:d>
                                      <m:dPr>
                                        <m:ctrlPr>
                                          <a:rPr lang="en-IN" b="0" i="1">
                                            <a:solidFill>
                                              <a:schemeClr val="accent1">
                                                <a:lumMod val="50000"/>
                                              </a:schemeClr>
                                            </a:solidFill>
                                            <a:latin typeface="Cambria Math" panose="02040503050406030204" pitchFamily="18" charset="0"/>
                                          </a:rPr>
                                        </m:ctrlPr>
                                      </m:dPr>
                                      <m:e>
                                        <m:sSubSup>
                                          <m:sSubSupPr>
                                            <m:ctrlPr>
                                              <a:rPr lang="en-IN" b="0"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𝑖</m:t>
                                            </m:r>
                                          </m:sub>
                                          <m:sup>
                                            <m:r>
                                              <a:rPr lang="en-IN" b="0" i="1">
                                                <a:solidFill>
                                                  <a:schemeClr val="accent1">
                                                    <a:lumMod val="50000"/>
                                                  </a:schemeClr>
                                                </a:solidFill>
                                                <a:latin typeface="Cambria Math" panose="02040503050406030204" pitchFamily="18" charset="0"/>
                                              </a:rPr>
                                              <m:t>𝑘</m:t>
                                            </m:r>
                                          </m:sup>
                                        </m:sSubSup>
                                      </m:e>
                                    </m:d>
                                  </m:e>
                                </m:d>
                              </m:e>
                              <m:sup>
                                <m:r>
                                  <a:rPr lang="en-IN" b="0" i="0">
                                    <a:solidFill>
                                      <a:schemeClr val="accent1">
                                        <a:lumMod val="50000"/>
                                      </a:schemeClr>
                                    </a:solidFill>
                                    <a:latin typeface="Cambria Math" panose="02040503050406030204" pitchFamily="18" charset="0"/>
                                  </a:rPr>
                                  <m:t>2</m:t>
                                </m:r>
                              </m:sup>
                            </m:sSup>
                            <m:r>
                              <a:rPr lang="en-IN" b="0" i="0">
                                <a:solidFill>
                                  <a:schemeClr val="accent1">
                                    <a:lumMod val="50000"/>
                                  </a:schemeClr>
                                </a:solidFill>
                                <a:latin typeface="Cambria Math" panose="02040503050406030204" pitchFamily="18" charset="0"/>
                              </a:rPr>
                              <m:t>,</m:t>
                            </m:r>
                          </m:e>
                        </m:mr>
                        <m:mr>
                          <m:e>
                            <m:r>
                              <a:rPr lang="en-IN" b="0" i="1">
                                <a:solidFill>
                                  <a:schemeClr val="accent1">
                                    <a:lumMod val="50000"/>
                                  </a:schemeClr>
                                </a:solidFill>
                                <a:latin typeface="Cambria Math" panose="02040503050406030204" pitchFamily="18" charset="0"/>
                              </a:rPr>
                              <m:t>𝑃𝐷𝐸</m:t>
                            </m:r>
                            <m:r>
                              <a:rPr lang="en-IN" b="0" i="0">
                                <a:solidFill>
                                  <a:schemeClr val="accent1">
                                    <a:lumMod val="50000"/>
                                  </a:schemeClr>
                                </a:solidFill>
                                <a:latin typeface="Cambria Math" panose="02040503050406030204" pitchFamily="18" charset="0"/>
                              </a:rPr>
                              <m:t> </m:t>
                            </m:r>
                            <m:r>
                              <a:rPr lang="en-IN" b="0" i="1">
                                <a:solidFill>
                                  <a:schemeClr val="accent1">
                                    <a:lumMod val="50000"/>
                                  </a:schemeClr>
                                </a:solidFill>
                                <a:latin typeface="Cambria Math" panose="02040503050406030204" pitchFamily="18" charset="0"/>
                              </a:rPr>
                              <m:t>𝐿𝑜𝑠𝑠</m:t>
                            </m:r>
                            <m:r>
                              <a:rPr lang="en-IN" b="0" i="0">
                                <a:solidFill>
                                  <a:schemeClr val="accent1">
                                    <a:lumMod val="50000"/>
                                  </a:schemeClr>
                                </a:solidFill>
                                <a:latin typeface="Cambria Math" panose="02040503050406030204" pitchFamily="18" charset="0"/>
                              </a:rPr>
                              <m:t> :                 </m:t>
                            </m:r>
                          </m:e>
                          <m:e>
                            <m:sSub>
                              <m:sSubPr>
                                <m:ctrlPr>
                                  <a:rPr lang="en-IN" b="0" i="1">
                                    <a:solidFill>
                                      <a:schemeClr val="accent1">
                                        <a:lumMod val="50000"/>
                                      </a:schemeClr>
                                    </a:solidFill>
                                    <a:latin typeface="Cambria Math" panose="02040503050406030204" pitchFamily="18" charset="0"/>
                                  </a:rPr>
                                </m:ctrlPr>
                              </m:sSubPr>
                              <m:e>
                                <m:r>
                                  <a:rPr lang="en-IN" b="0" i="0">
                                    <a:solidFill>
                                      <a:schemeClr val="accent1">
                                        <a:lumMod val="50000"/>
                                      </a:schemeClr>
                                    </a:solidFill>
                                    <a:latin typeface="Cambria Math" panose="02040503050406030204" pitchFamily="18" charset="0"/>
                                  </a:rPr>
                                  <m:t>ℒ</m:t>
                                </m:r>
                              </m:e>
                              <m:sub>
                                <m:r>
                                  <a:rPr lang="en-IN" b="0" i="1">
                                    <a:solidFill>
                                      <a:schemeClr val="accent1">
                                        <a:lumMod val="50000"/>
                                      </a:schemeClr>
                                    </a:solidFill>
                                    <a:latin typeface="Cambria Math" panose="02040503050406030204" pitchFamily="18" charset="0"/>
                                  </a:rPr>
                                  <m:t>𝑟</m:t>
                                </m:r>
                              </m:sub>
                            </m:sSub>
                            <m:r>
                              <a:rPr lang="en-IN" b="0" i="0">
                                <a:solidFill>
                                  <a:schemeClr val="accent1">
                                    <a:lumMod val="50000"/>
                                  </a:schemeClr>
                                </a:solidFill>
                                <a:latin typeface="Cambria Math" panose="02040503050406030204" pitchFamily="18" charset="0"/>
                              </a:rPr>
                              <m:t>=</m:t>
                            </m:r>
                            <m:f>
                              <m:fPr>
                                <m:ctrlPr>
                                  <a:rPr lang="en-IN" b="0" i="1">
                                    <a:solidFill>
                                      <a:schemeClr val="accent1">
                                        <a:lumMod val="50000"/>
                                      </a:schemeClr>
                                    </a:solidFill>
                                    <a:latin typeface="Cambria Math" panose="02040503050406030204" pitchFamily="18" charset="0"/>
                                  </a:rPr>
                                </m:ctrlPr>
                              </m:fPr>
                              <m:num>
                                <m:r>
                                  <a:rPr lang="en-IN" b="0" i="0">
                                    <a:solidFill>
                                      <a:schemeClr val="accent1">
                                        <a:lumMod val="50000"/>
                                      </a:schemeClr>
                                    </a:solidFill>
                                    <a:latin typeface="Cambria Math" panose="02040503050406030204" pitchFamily="18" charset="0"/>
                                  </a:rPr>
                                  <m:t>1</m:t>
                                </m:r>
                              </m:num>
                              <m:den>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𝑟</m:t>
                                    </m:r>
                                  </m:sub>
                                </m:sSub>
                              </m:den>
                            </m:f>
                            <m:nary>
                              <m:naryPr>
                                <m:chr m:val="∑"/>
                                <m:limLoc m:val="undOvr"/>
                                <m:grow m:val="on"/>
                                <m:ctrlPr>
                                  <a:rPr lang="en-IN" b="0" i="1">
                                    <a:solidFill>
                                      <a:schemeClr val="accent1">
                                        <a:lumMod val="50000"/>
                                      </a:schemeClr>
                                    </a:solidFill>
                                    <a:latin typeface="Cambria Math" panose="02040503050406030204" pitchFamily="18" charset="0"/>
                                  </a:rPr>
                                </m:ctrlPr>
                              </m:naryPr>
                              <m:sub>
                                <m:r>
                                  <a:rPr lang="en-IN" b="0" i="1">
                                    <a:solidFill>
                                      <a:schemeClr val="accent1">
                                        <a:lumMod val="50000"/>
                                      </a:schemeClr>
                                    </a:solidFill>
                                    <a:latin typeface="Cambria Math" panose="02040503050406030204" pitchFamily="18" charset="0"/>
                                  </a:rPr>
                                  <m:t>𝑘</m:t>
                                </m:r>
                                <m:r>
                                  <a:rPr lang="en-IN" b="0" i="0">
                                    <a:solidFill>
                                      <a:schemeClr val="accent1">
                                        <a:lumMod val="50000"/>
                                      </a:schemeClr>
                                    </a:solidFill>
                                    <a:latin typeface="Cambria Math" panose="02040503050406030204" pitchFamily="18" charset="0"/>
                                  </a:rPr>
                                  <m:t>=1</m:t>
                                </m:r>
                              </m:sub>
                              <m:sup>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𝑟</m:t>
                                    </m:r>
                                  </m:sub>
                                </m:sSub>
                              </m:sup>
                              <m:e>
                                <m:r>
                                  <a:rPr lang="en-IN" b="0" i="0">
                                    <a:solidFill>
                                      <a:schemeClr val="accent1">
                                        <a:lumMod val="50000"/>
                                      </a:schemeClr>
                                    </a:solidFill>
                                    <a:latin typeface="Cambria Math" panose="02040503050406030204" pitchFamily="18" charset="0"/>
                                  </a:rPr>
                                  <m:t> </m:t>
                                </m:r>
                              </m:e>
                            </m:nary>
                            <m:r>
                              <a:rPr lang="en-IN" b="0" i="0">
                                <a:solidFill>
                                  <a:schemeClr val="accent1">
                                    <a:lumMod val="50000"/>
                                  </a:schemeClr>
                                </a:solidFill>
                                <a:latin typeface="Cambria Math" panose="02040503050406030204" pitchFamily="18" charset="0"/>
                              </a:rPr>
                              <m:t> </m:t>
                            </m:r>
                            <m:sSup>
                              <m:sSupPr>
                                <m:ctrlPr>
                                  <a:rPr lang="en-IN" b="0" i="1">
                                    <a:solidFill>
                                      <a:schemeClr val="accent1">
                                        <a:lumMod val="50000"/>
                                      </a:schemeClr>
                                    </a:solidFill>
                                    <a:latin typeface="Cambria Math" panose="02040503050406030204" pitchFamily="18" charset="0"/>
                                  </a:rPr>
                                </m:ctrlPr>
                              </m:sSupPr>
                              <m:e>
                                <m:d>
                                  <m:dPr>
                                    <m:begChr m:val="|"/>
                                    <m:endChr m:val="|"/>
                                    <m:ctrlPr>
                                      <a:rPr lang="en-IN" b="0" i="1">
                                        <a:solidFill>
                                          <a:schemeClr val="accent1">
                                            <a:lumMod val="50000"/>
                                          </a:schemeClr>
                                        </a:solidFill>
                                        <a:latin typeface="Cambria Math" panose="02040503050406030204" pitchFamily="18" charset="0"/>
                                      </a:rPr>
                                    </m:ctrlPr>
                                  </m:dPr>
                                  <m:e>
                                    <m:limUpp>
                                      <m:limUppPr>
                                        <m:ctrlPr>
                                          <a:rPr lang="en-IN" b="0" i="1">
                                            <a:solidFill>
                                              <a:schemeClr val="accent1">
                                                <a:lumMod val="50000"/>
                                              </a:schemeClr>
                                            </a:solidFill>
                                            <a:latin typeface="Cambria Math" panose="02040503050406030204" pitchFamily="18" charset="0"/>
                                          </a:rPr>
                                        </m:ctrlPr>
                                      </m:limUppPr>
                                      <m:e>
                                        <m:r>
                                          <a:rPr lang="en-IN" b="0" i="1">
                                            <a:solidFill>
                                              <a:schemeClr val="accent1">
                                                <a:lumMod val="50000"/>
                                              </a:schemeClr>
                                            </a:solidFill>
                                            <a:latin typeface="Cambria Math" panose="02040503050406030204" pitchFamily="18" charset="0"/>
                                          </a:rPr>
                                          <m:t>𝑇</m:t>
                                        </m:r>
                                      </m:e>
                                      <m:lim>
                                        <m:r>
                                          <a:rPr lang="en-IN" b="0" i="0">
                                            <a:solidFill>
                                              <a:schemeClr val="accent1">
                                                <a:lumMod val="50000"/>
                                              </a:schemeClr>
                                            </a:solidFill>
                                            <a:latin typeface="Cambria Math" panose="02040503050406030204" pitchFamily="18" charset="0"/>
                                          </a:rPr>
                                          <m:t>ˆ</m:t>
                                        </m:r>
                                      </m:lim>
                                    </m:limUpp>
                                    <m:d>
                                      <m:dPr>
                                        <m:ctrlPr>
                                          <a:rPr lang="en-IN" b="0" i="1">
                                            <a:solidFill>
                                              <a:schemeClr val="accent1">
                                                <a:lumMod val="50000"/>
                                              </a:schemeClr>
                                            </a:solidFill>
                                            <a:latin typeface="Cambria Math" panose="02040503050406030204" pitchFamily="18" charset="0"/>
                                          </a:rPr>
                                        </m:ctrlPr>
                                      </m:dPr>
                                      <m:e>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𝑥</m:t>
                                            </m:r>
                                          </m:e>
                                          <m:sub>
                                            <m:r>
                                              <a:rPr lang="en-IN" b="0" i="1">
                                                <a:solidFill>
                                                  <a:schemeClr val="accent1">
                                                    <a:lumMod val="50000"/>
                                                  </a:schemeClr>
                                                </a:solidFill>
                                                <a:latin typeface="Cambria Math" panose="02040503050406030204" pitchFamily="18" charset="0"/>
                                              </a:rPr>
                                              <m:t>𝑟</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𝑡</m:t>
                                            </m:r>
                                          </m:e>
                                          <m:sub>
                                            <m:r>
                                              <a:rPr lang="en-IN" b="0" i="1">
                                                <a:solidFill>
                                                  <a:schemeClr val="accent1">
                                                    <a:lumMod val="50000"/>
                                                  </a:schemeClr>
                                                </a:solidFill>
                                                <a:latin typeface="Cambria Math" panose="02040503050406030204" pitchFamily="18" charset="0"/>
                                              </a:rPr>
                                              <m:t>𝑟</m:t>
                                            </m:r>
                                          </m:sub>
                                          <m:sup>
                                            <m:r>
                                              <a:rPr lang="en-IN" b="0" i="1">
                                                <a:solidFill>
                                                  <a:schemeClr val="accent1">
                                                    <a:lumMod val="50000"/>
                                                  </a:schemeClr>
                                                </a:solidFill>
                                                <a:latin typeface="Cambria Math" panose="02040503050406030204" pitchFamily="18" charset="0"/>
                                              </a:rPr>
                                              <m:t>𝑘</m:t>
                                            </m:r>
                                          </m:sup>
                                        </m:sSubSup>
                                      </m:e>
                                    </m:d>
                                    <m:r>
                                      <a:rPr lang="en-IN" b="0" i="0">
                                        <a:solidFill>
                                          <a:schemeClr val="accent1">
                                            <a:lumMod val="50000"/>
                                          </a:schemeClr>
                                        </a:solidFill>
                                        <a:latin typeface="Cambria Math" panose="02040503050406030204" pitchFamily="18" charset="0"/>
                                      </a:rPr>
                                      <m:t>−</m:t>
                                    </m:r>
                                    <m:r>
                                      <a:rPr lang="en-IN" b="0" i="0">
                                        <a:solidFill>
                                          <a:schemeClr val="accent1">
                                            <a:lumMod val="50000"/>
                                          </a:schemeClr>
                                        </a:solidFill>
                                        <a:latin typeface="Cambria Math" panose="02040503050406030204" pitchFamily="18" charset="0"/>
                                      </a:rPr>
                                      <m:t>𝒩</m:t>
                                    </m:r>
                                    <m:d>
                                      <m:dPr>
                                        <m:begChr m:val="["/>
                                        <m:endChr m:val="]"/>
                                        <m:ctrlPr>
                                          <a:rPr lang="en-IN" b="0" i="1">
                                            <a:solidFill>
                                              <a:schemeClr val="accent1">
                                                <a:lumMod val="50000"/>
                                              </a:schemeClr>
                                            </a:solidFill>
                                            <a:latin typeface="Cambria Math" panose="02040503050406030204" pitchFamily="18" charset="0"/>
                                          </a:rPr>
                                        </m:ctrlPr>
                                      </m:dPr>
                                      <m:e>
                                        <m:limUpp>
                                          <m:limUppPr>
                                            <m:ctrlPr>
                                              <a:rPr lang="en-IN" b="0" i="1">
                                                <a:solidFill>
                                                  <a:schemeClr val="accent1">
                                                    <a:lumMod val="50000"/>
                                                  </a:schemeClr>
                                                </a:solidFill>
                                                <a:latin typeface="Cambria Math" panose="02040503050406030204" pitchFamily="18" charset="0"/>
                                              </a:rPr>
                                            </m:ctrlPr>
                                          </m:limUppPr>
                                          <m:e>
                                            <m:r>
                                              <a:rPr lang="en-IN" b="0" i="1">
                                                <a:solidFill>
                                                  <a:schemeClr val="accent1">
                                                    <a:lumMod val="50000"/>
                                                  </a:schemeClr>
                                                </a:solidFill>
                                                <a:latin typeface="Cambria Math" panose="02040503050406030204" pitchFamily="18" charset="0"/>
                                              </a:rPr>
                                              <m:t>𝑇</m:t>
                                            </m:r>
                                          </m:e>
                                          <m:lim>
                                            <m:r>
                                              <a:rPr lang="en-IN" b="0" i="0">
                                                <a:solidFill>
                                                  <a:schemeClr val="accent1">
                                                    <a:lumMod val="50000"/>
                                                  </a:schemeClr>
                                                </a:solidFill>
                                                <a:latin typeface="Cambria Math" panose="02040503050406030204" pitchFamily="18" charset="0"/>
                                              </a:rPr>
                                              <m:t>ˆ</m:t>
                                            </m:r>
                                          </m:lim>
                                        </m:limUpp>
                                      </m:e>
                                    </m:d>
                                  </m:e>
                                </m:d>
                              </m:e>
                              <m:sup>
                                <m:r>
                                  <a:rPr lang="en-IN" b="0" i="0">
                                    <a:solidFill>
                                      <a:schemeClr val="accent1">
                                        <a:lumMod val="50000"/>
                                      </a:schemeClr>
                                    </a:solidFill>
                                    <a:latin typeface="Cambria Math" panose="02040503050406030204" pitchFamily="18" charset="0"/>
                                  </a:rPr>
                                  <m:t>2</m:t>
                                </m:r>
                              </m:sup>
                            </m:sSup>
                            <m:r>
                              <a:rPr lang="en-IN" b="0" i="0">
                                <a:solidFill>
                                  <a:schemeClr val="accent1">
                                    <a:lumMod val="50000"/>
                                  </a:schemeClr>
                                </a:solidFill>
                                <a:latin typeface="Cambria Math" panose="02040503050406030204" pitchFamily="18" charset="0"/>
                              </a:rPr>
                              <m:t>,</m:t>
                            </m:r>
                          </m:e>
                        </m:mr>
                      </m:m>
                    </m:oMath>
                  </m:oMathPara>
                </a14:m>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149A483D-1968-74D6-E38C-C4F90E04B65C}"/>
                  </a:ext>
                </a:extLst>
              </p:cNvPr>
              <p:cNvSpPr txBox="1">
                <a:spLocks noRot="1" noChangeAspect="1" noMove="1" noResize="1" noEditPoints="1" noAdjustHandles="1" noChangeArrowheads="1" noChangeShapeType="1" noTextEdit="1"/>
              </p:cNvSpPr>
              <p:nvPr/>
            </p:nvSpPr>
            <p:spPr>
              <a:xfrm>
                <a:off x="287767" y="3507822"/>
                <a:ext cx="6295644" cy="266476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8CC75E0-1AB7-F27C-5B56-77D69C5850B9}"/>
                  </a:ext>
                </a:extLst>
              </p:cNvPr>
              <p:cNvSpPr txBox="1"/>
              <p:nvPr/>
            </p:nvSpPr>
            <p:spPr>
              <a:xfrm>
                <a:off x="6667705" y="3965161"/>
                <a:ext cx="5236528" cy="1940724"/>
              </a:xfrm>
              <a:prstGeom prst="rect">
                <a:avLst/>
              </a:prstGeom>
              <a:noFill/>
            </p:spPr>
            <p:txBody>
              <a:bodyPr wrap="square">
                <a:spAutoFit/>
              </a:bodyPr>
              <a:lstStyle/>
              <a:p>
                <a:pPr marL="228600" indent="-228600" algn="just">
                  <a:lnSpc>
                    <a:spcPct val="150000"/>
                  </a:lnSpc>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where </a:t>
                </a:r>
                <a14:m>
                  <m:oMath xmlns:m="http://schemas.openxmlformats.org/officeDocument/2006/math">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𝑁</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𝑏</m:t>
                        </m:r>
                      </m:sub>
                    </m:sSub>
                    <m:r>
                      <a:rPr lang="en-US" sz="16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𝑁</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𝑖</m:t>
                        </m:r>
                      </m:sub>
                    </m:sSub>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and </a:t>
                </a:r>
                <a14:m>
                  <m:oMath xmlns:m="http://schemas.openxmlformats.org/officeDocument/2006/math">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𝑁</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𝑟</m:t>
                        </m:r>
                      </m:sub>
                    </m:sSub>
                  </m:oMath>
                </a14:m>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are the number of the sampling points for each loss term</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US" sz="1600" b="1"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US" sz="16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Combined Loss:                                           </a:t>
                </a:r>
                <a:endParaRPr lang="en-IN" sz="16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US" sz="1800" dirty="0">
                    <a:solidFill>
                      <a:schemeClr val="accent1">
                        <a:lumMod val="50000"/>
                      </a:schemeClr>
                    </a:solidFill>
                    <a:effectLst/>
                    <a:latin typeface="CMU Serif Roman"/>
                    <a:ea typeface="Cambria" panose="02040503050406030204" pitchFamily="18" charset="0"/>
                  </a:rPr>
                  <a:t>                          </a:t>
                </a:r>
                <a14:m>
                  <m:oMath xmlns:m="http://schemas.openxmlformats.org/officeDocument/2006/math">
                    <m:r>
                      <a:rPr lang="en-US" sz="1800" i="1">
                        <a:solidFill>
                          <a:schemeClr val="accent1">
                            <a:lumMod val="50000"/>
                          </a:schemeClr>
                        </a:solidFill>
                        <a:effectLst/>
                        <a:latin typeface="Cambria Math" panose="02040503050406030204" pitchFamily="18" charset="0"/>
                        <a:ea typeface="Cambria" panose="02040503050406030204" pitchFamily="18" charset="0"/>
                      </a:rPr>
                      <m:t>𝐿</m:t>
                    </m:r>
                    <m:r>
                      <a:rPr lang="en-US" sz="18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𝑏</m:t>
                        </m:r>
                      </m:sub>
                    </m:sSub>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𝑏</m:t>
                        </m:r>
                      </m:sub>
                    </m:sSub>
                    <m:r>
                      <a:rPr lang="en-US" sz="18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𝑖</m:t>
                        </m:r>
                      </m:sub>
                    </m:sSub>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𝑖</m:t>
                        </m:r>
                      </m:sub>
                    </m:sSub>
                    <m:r>
                      <a:rPr lang="en-US" sz="18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800" i="1" smtClean="0">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Sub>
                    <m:sSub>
                      <m:sSubPr>
                        <m:ctrlPr>
                          <a:rPr lang="en-IN" sz="1800" i="1" smtClean="0">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Sub>
                  </m:oMath>
                </a14:m>
                <a:endParaRPr lang="en-IN" sz="1800" dirty="0">
                  <a:solidFill>
                    <a:schemeClr val="accent1">
                      <a:lumMod val="50000"/>
                    </a:schemeClr>
                  </a:solidFill>
                  <a:effectLst/>
                  <a:latin typeface="Times New Roman" panose="02020603050405020304" pitchFamily="18" charset="0"/>
                  <a:ea typeface="Cambria" panose="02040503050406030204" pitchFamily="18" charset="0"/>
                </a:endParaRPr>
              </a:p>
            </p:txBody>
          </p:sp>
        </mc:Choice>
        <mc:Fallback>
          <p:sp>
            <p:nvSpPr>
              <p:cNvPr id="10" name="TextBox 9">
                <a:extLst>
                  <a:ext uri="{FF2B5EF4-FFF2-40B4-BE49-F238E27FC236}">
                    <a16:creationId xmlns:a16="http://schemas.microsoft.com/office/drawing/2014/main" id="{E8CC75E0-1AB7-F27C-5B56-77D69C5850B9}"/>
                  </a:ext>
                </a:extLst>
              </p:cNvPr>
              <p:cNvSpPr txBox="1">
                <a:spLocks noRot="1" noChangeAspect="1" noMove="1" noResize="1" noEditPoints="1" noAdjustHandles="1" noChangeArrowheads="1" noChangeShapeType="1" noTextEdit="1"/>
              </p:cNvSpPr>
              <p:nvPr/>
            </p:nvSpPr>
            <p:spPr>
              <a:xfrm>
                <a:off x="6667705" y="3965161"/>
                <a:ext cx="5236528" cy="1940724"/>
              </a:xfrm>
              <a:prstGeom prst="rect">
                <a:avLst/>
              </a:prstGeom>
              <a:blipFill>
                <a:blip r:embed="rId4"/>
                <a:stretch>
                  <a:fillRect l="-698" r="-582"/>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69934B04-1C61-871A-D160-B38BF48808EF}"/>
              </a:ext>
            </a:extLst>
          </p:cNvPr>
          <p:cNvSpPr txBox="1"/>
          <p:nvPr/>
        </p:nvSpPr>
        <p:spPr>
          <a:xfrm>
            <a:off x="443215" y="399207"/>
            <a:ext cx="6295644" cy="458074"/>
          </a:xfrm>
          <a:prstGeom prst="rect">
            <a:avLst/>
          </a:prstGeom>
          <a:noFill/>
        </p:spPr>
        <p:txBody>
          <a:bodyPr wrap="square">
            <a:spAutoFit/>
          </a:bodyPr>
          <a:lstStyle/>
          <a:p>
            <a:pPr lvl="0" algn="just">
              <a:lnSpc>
                <a:spcPct val="150000"/>
              </a:lnSpc>
            </a:pPr>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Model Training:</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EA0EC0A-ECAC-5A6B-BF94-ACAB3AB7656F}"/>
              </a:ext>
            </a:extLst>
          </p:cNvPr>
          <p:cNvSpPr txBox="1"/>
          <p:nvPr/>
        </p:nvSpPr>
        <p:spPr>
          <a:xfrm>
            <a:off x="8609513" y="3757370"/>
            <a:ext cx="2837182"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Table 6:Network Parameters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071C9C4-1161-6462-F58B-FA2C543632D5}"/>
              </a:ext>
            </a:extLst>
          </p:cNvPr>
          <p:cNvSpPr txBox="1"/>
          <p:nvPr/>
        </p:nvSpPr>
        <p:spPr>
          <a:xfrm>
            <a:off x="1754527" y="3321122"/>
            <a:ext cx="5514953"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29: Model architecture and Backprop</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1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C0F752-68DA-7A4A-EE4A-42DCD4AE9351}"/>
              </a:ext>
            </a:extLst>
          </p:cNvPr>
          <p:cNvSpPr>
            <a:spLocks noGrp="1"/>
          </p:cNvSpPr>
          <p:nvPr>
            <p:ph type="sldNum" sz="quarter" idx="12"/>
          </p:nvPr>
        </p:nvSpPr>
        <p:spPr/>
        <p:txBody>
          <a:bodyPr/>
          <a:lstStyle/>
          <a:p>
            <a:fld id="{0341D07B-65E6-4E3B-B725-8ED055DC581C}" type="slidenum">
              <a:rPr lang="en-IN" smtClean="0"/>
              <a:pPr/>
              <a:t>25</a:t>
            </a:fld>
            <a:endParaRPr lang="en-IN" dirty="0"/>
          </a:p>
        </p:txBody>
      </p:sp>
      <p:sp>
        <p:nvSpPr>
          <p:cNvPr id="3" name="TextBox 2">
            <a:extLst>
              <a:ext uri="{FF2B5EF4-FFF2-40B4-BE49-F238E27FC236}">
                <a16:creationId xmlns:a16="http://schemas.microsoft.com/office/drawing/2014/main" id="{73A8E659-8D3F-24D6-8F07-3C4E0FCD5457}"/>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4" name="TextBox 3">
            <a:extLst>
              <a:ext uri="{FF2B5EF4-FFF2-40B4-BE49-F238E27FC236}">
                <a16:creationId xmlns:a16="http://schemas.microsoft.com/office/drawing/2014/main" id="{DC0E2F7C-14E0-19E0-61D1-907C3F91F7D3}"/>
              </a:ext>
            </a:extLst>
          </p:cNvPr>
          <p:cNvSpPr txBox="1"/>
          <p:nvPr/>
        </p:nvSpPr>
        <p:spPr>
          <a:xfrm>
            <a:off x="443215" y="399207"/>
            <a:ext cx="6295644" cy="458074"/>
          </a:xfrm>
          <a:prstGeom prst="rect">
            <a:avLst/>
          </a:prstGeom>
          <a:noFill/>
        </p:spPr>
        <p:txBody>
          <a:bodyPr wrap="square">
            <a:spAutoFit/>
          </a:bodyPr>
          <a:lstStyle/>
          <a:p>
            <a:pPr lvl="0" algn="just">
              <a:lnSpc>
                <a:spcPct val="150000"/>
              </a:lnSpc>
            </a:pPr>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Model Evaluation:</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5" name="Picture 4" descr="A blue rectangular object with a rainbow spectrum&#10;&#10;Description automatically generated">
            <a:extLst>
              <a:ext uri="{FF2B5EF4-FFF2-40B4-BE49-F238E27FC236}">
                <a16:creationId xmlns:a16="http://schemas.microsoft.com/office/drawing/2014/main" id="{9B3AAC7C-720D-8F7E-5530-FA72A57C3B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74"/>
          <a:stretch/>
        </p:blipFill>
        <p:spPr bwMode="auto">
          <a:xfrm>
            <a:off x="443215" y="1220751"/>
            <a:ext cx="5585372" cy="4729704"/>
          </a:xfrm>
          <a:prstGeom prst="rect">
            <a:avLst/>
          </a:prstGeom>
          <a:noFill/>
          <a:ln>
            <a:noFill/>
          </a:ln>
          <a:extLst>
            <a:ext uri="{53640926-AAD7-44D8-BBD7-CCE9431645EC}">
              <a14:shadowObscured xmlns:a14="http://schemas.microsoft.com/office/drawing/2010/main"/>
            </a:ext>
          </a:extLst>
        </p:spPr>
      </p:pic>
      <p:pic>
        <p:nvPicPr>
          <p:cNvPr id="6" name="Picture 5" descr="A graph of a temperature&#10;&#10;Description automatically generated with medium confidence">
            <a:extLst>
              <a:ext uri="{FF2B5EF4-FFF2-40B4-BE49-F238E27FC236}">
                <a16:creationId xmlns:a16="http://schemas.microsoft.com/office/drawing/2014/main" id="{DC5CB561-9EE7-A7C0-9F58-E8143A9DEF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3413" y="1258200"/>
            <a:ext cx="5585372" cy="3879748"/>
          </a:xfrm>
          <a:prstGeom prst="rect">
            <a:avLst/>
          </a:prstGeom>
        </p:spPr>
      </p:pic>
      <p:sp>
        <p:nvSpPr>
          <p:cNvPr id="7" name="TextBox 6">
            <a:extLst>
              <a:ext uri="{FF2B5EF4-FFF2-40B4-BE49-F238E27FC236}">
                <a16:creationId xmlns:a16="http://schemas.microsoft.com/office/drawing/2014/main" id="{F5D91E98-582E-20C7-1683-EF5FFFB54903}"/>
              </a:ext>
            </a:extLst>
          </p:cNvPr>
          <p:cNvSpPr txBox="1"/>
          <p:nvPr/>
        </p:nvSpPr>
        <p:spPr>
          <a:xfrm>
            <a:off x="867556" y="6036926"/>
            <a:ext cx="5514953"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30: 3D prediction of whole domain at t= 1, 2 and 3 sec</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9AAD2AD-2C73-1AFD-BE73-521FEFA3A76D}"/>
              </a:ext>
            </a:extLst>
          </p:cNvPr>
          <p:cNvSpPr txBox="1"/>
          <p:nvPr/>
        </p:nvSpPr>
        <p:spPr>
          <a:xfrm>
            <a:off x="7155339" y="5310437"/>
            <a:ext cx="5514953"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31: Comparison analysis of along the deposition track</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211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43C5FE-DFE0-5610-9876-1F3F6994B6C4}"/>
              </a:ext>
            </a:extLst>
          </p:cNvPr>
          <p:cNvSpPr>
            <a:spLocks noGrp="1"/>
          </p:cNvSpPr>
          <p:nvPr>
            <p:ph type="sldNum" sz="quarter" idx="12"/>
          </p:nvPr>
        </p:nvSpPr>
        <p:spPr/>
        <p:txBody>
          <a:bodyPr/>
          <a:lstStyle/>
          <a:p>
            <a:fld id="{0341D07B-65E6-4E3B-B725-8ED055DC581C}" type="slidenum">
              <a:rPr lang="en-IN" smtClean="0"/>
              <a:pPr/>
              <a:t>26</a:t>
            </a:fld>
            <a:endParaRPr lang="en-IN" dirty="0"/>
          </a:p>
        </p:txBody>
      </p:sp>
      <p:pic>
        <p:nvPicPr>
          <p:cNvPr id="4" name="Picture 3" descr="A screenshot of a chart&#10;&#10;Description automatically generated">
            <a:extLst>
              <a:ext uri="{FF2B5EF4-FFF2-40B4-BE49-F238E27FC236}">
                <a16:creationId xmlns:a16="http://schemas.microsoft.com/office/drawing/2014/main" id="{F2DF32F5-032B-BEEE-FFE7-4587FC0C5E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28"/>
          <a:stretch/>
        </p:blipFill>
        <p:spPr bwMode="auto">
          <a:xfrm>
            <a:off x="6524935" y="625996"/>
            <a:ext cx="5020056" cy="5606007"/>
          </a:xfrm>
          <a:prstGeom prst="rect">
            <a:avLst/>
          </a:prstGeom>
          <a:ln>
            <a:noFill/>
          </a:ln>
          <a:extLst>
            <a:ext uri="{53640926-AAD7-44D8-BBD7-CCE9431645EC}">
              <a14:shadowObscured xmlns:a14="http://schemas.microsoft.com/office/drawing/2010/main"/>
            </a:ext>
          </a:extLst>
        </p:spPr>
      </p:pic>
      <p:pic>
        <p:nvPicPr>
          <p:cNvPr id="7" name="Picture 6" descr="A graph of different colored lines&#10;&#10;Description automatically generated">
            <a:extLst>
              <a:ext uri="{FF2B5EF4-FFF2-40B4-BE49-F238E27FC236}">
                <a16:creationId xmlns:a16="http://schemas.microsoft.com/office/drawing/2014/main" id="{F91B96B6-B759-1EE1-976A-C21E8E31A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55" t="5194" r="6200" b="4120"/>
          <a:stretch/>
        </p:blipFill>
        <p:spPr bwMode="auto">
          <a:xfrm>
            <a:off x="934720" y="483292"/>
            <a:ext cx="4334256" cy="3292559"/>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B57D0CB-D131-6048-6188-4302E4733691}"/>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8" name="TextBox 7">
            <a:extLst>
              <a:ext uri="{FF2B5EF4-FFF2-40B4-BE49-F238E27FC236}">
                <a16:creationId xmlns:a16="http://schemas.microsoft.com/office/drawing/2014/main" id="{897ED7E6-4743-8D5A-9CD7-C1F891B9129B}"/>
              </a:ext>
            </a:extLst>
          </p:cNvPr>
          <p:cNvSpPr txBox="1"/>
          <p:nvPr/>
        </p:nvSpPr>
        <p:spPr>
          <a:xfrm>
            <a:off x="190231" y="4269898"/>
            <a:ext cx="6109983" cy="15254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Training took nearly 1.3 </a:t>
            </a:r>
            <a:r>
              <a:rPr lang="en-US" sz="1600" dirty="0" err="1">
                <a:solidFill>
                  <a:schemeClr val="accent1">
                    <a:lumMod val="50000"/>
                  </a:schemeClr>
                </a:solidFill>
                <a:latin typeface="Times New Roman" panose="02020603050405020304" pitchFamily="18" charset="0"/>
                <a:cs typeface="Times New Roman" panose="02020603050405020304" pitchFamily="18" charset="0"/>
              </a:rPr>
              <a:t>hr</a:t>
            </a:r>
            <a:r>
              <a:rPr lang="en-US" sz="1600" dirty="0">
                <a:solidFill>
                  <a:schemeClr val="accent1">
                    <a:lumMod val="50000"/>
                  </a:schemeClr>
                </a:solidFill>
                <a:latin typeface="Times New Roman" panose="02020603050405020304" pitchFamily="18" charset="0"/>
                <a:cs typeface="Times New Roman" panose="02020603050405020304" pitchFamily="18" charset="0"/>
              </a:rPr>
              <a:t> on RTX 2080 Ti GPU,  We assessed our model's accuracy by comparing actual and predicted temperatures along the track. The average percentage error was 16.34%, providing a benchmark for overall accuracy and future improvements.</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3399702-2285-F186-E6D6-B8DE90B69F8E}"/>
              </a:ext>
            </a:extLst>
          </p:cNvPr>
          <p:cNvSpPr txBox="1"/>
          <p:nvPr/>
        </p:nvSpPr>
        <p:spPr>
          <a:xfrm>
            <a:off x="2515682" y="3765041"/>
            <a:ext cx="1459083"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32:Loss curves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6954A10-188C-E074-3795-2D85B9224338}"/>
              </a:ext>
            </a:extLst>
          </p:cNvPr>
          <p:cNvSpPr txBox="1"/>
          <p:nvPr/>
        </p:nvSpPr>
        <p:spPr>
          <a:xfrm>
            <a:off x="8305421" y="6193463"/>
            <a:ext cx="244385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32:Error analysis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575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44FF0-2886-E6BE-BF34-E04A815B6814}"/>
              </a:ext>
            </a:extLst>
          </p:cNvPr>
          <p:cNvSpPr>
            <a:spLocks noGrp="1"/>
          </p:cNvSpPr>
          <p:nvPr>
            <p:ph type="sldNum" sz="quarter" idx="12"/>
          </p:nvPr>
        </p:nvSpPr>
        <p:spPr/>
        <p:txBody>
          <a:bodyPr/>
          <a:lstStyle/>
          <a:p>
            <a:fld id="{0341D07B-65E6-4E3B-B725-8ED055DC581C}" type="slidenum">
              <a:rPr lang="en-IN" smtClean="0"/>
              <a:pPr/>
              <a:t>27</a:t>
            </a:fld>
            <a:endParaRPr lang="en-IN" dirty="0"/>
          </a:p>
        </p:txBody>
      </p:sp>
      <p:sp>
        <p:nvSpPr>
          <p:cNvPr id="3" name="TextBox 2">
            <a:extLst>
              <a:ext uri="{FF2B5EF4-FFF2-40B4-BE49-F238E27FC236}">
                <a16:creationId xmlns:a16="http://schemas.microsoft.com/office/drawing/2014/main" id="{0669CEE8-FE6A-477B-C461-A916501D1CC3}"/>
              </a:ext>
            </a:extLst>
          </p:cNvPr>
          <p:cNvSpPr txBox="1"/>
          <p:nvPr/>
        </p:nvSpPr>
        <p:spPr>
          <a:xfrm>
            <a:off x="295762" y="591687"/>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3D temperature </a:t>
            </a:r>
            <a:r>
              <a:rPr lang="en-US" sz="1800" b="1" kern="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field without auxiliary data in process of WAAM</a:t>
            </a:r>
            <a:r>
              <a:rPr lang="en-US" b="1" dirty="0">
                <a:solidFill>
                  <a:srgbClr val="C00000"/>
                </a:solidFill>
                <a:latin typeface="Times New Roman" panose="02020603050405020304" pitchFamily="18" charset="0"/>
                <a:cs typeface="Times New Roman" panose="02020603050405020304" pitchFamily="18" charset="0"/>
              </a:rPr>
              <a:t>:</a:t>
            </a:r>
            <a:endParaRPr lang="en-IN" b="1"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CBB259-BA07-A228-9058-E77386EF2E3E}"/>
              </a:ext>
            </a:extLst>
          </p:cNvPr>
          <p:cNvPicPr>
            <a:picLocks noChangeAspect="1"/>
          </p:cNvPicPr>
          <p:nvPr/>
        </p:nvPicPr>
        <p:blipFill rotWithShape="1">
          <a:blip r:embed="rId2"/>
          <a:srcRect b="9095"/>
          <a:stretch/>
        </p:blipFill>
        <p:spPr>
          <a:xfrm>
            <a:off x="8596282" y="4033062"/>
            <a:ext cx="3496060" cy="2233251"/>
          </a:xfrm>
          <a:prstGeom prst="rect">
            <a:avLst/>
          </a:prstGeom>
        </p:spPr>
      </p:pic>
      <p:pic>
        <p:nvPicPr>
          <p:cNvPr id="5" name="Picture 4">
            <a:extLst>
              <a:ext uri="{FF2B5EF4-FFF2-40B4-BE49-F238E27FC236}">
                <a16:creationId xmlns:a16="http://schemas.microsoft.com/office/drawing/2014/main" id="{13DD7E19-F505-87C5-29CE-7C2AFC5F51DA}"/>
              </a:ext>
            </a:extLst>
          </p:cNvPr>
          <p:cNvPicPr>
            <a:picLocks noChangeAspect="1"/>
          </p:cNvPicPr>
          <p:nvPr/>
        </p:nvPicPr>
        <p:blipFill>
          <a:blip r:embed="rId3"/>
          <a:stretch>
            <a:fillRect/>
          </a:stretch>
        </p:blipFill>
        <p:spPr>
          <a:xfrm>
            <a:off x="7240332" y="984395"/>
            <a:ext cx="4852010" cy="1068251"/>
          </a:xfrm>
          <a:prstGeom prst="rect">
            <a:avLst/>
          </a:prstGeom>
        </p:spPr>
      </p:pic>
      <p:pic>
        <p:nvPicPr>
          <p:cNvPr id="6" name="Picture 5">
            <a:extLst>
              <a:ext uri="{FF2B5EF4-FFF2-40B4-BE49-F238E27FC236}">
                <a16:creationId xmlns:a16="http://schemas.microsoft.com/office/drawing/2014/main" id="{15FC1673-25F8-EB25-4545-01192E77C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7885" y="2356701"/>
            <a:ext cx="3222625" cy="1819910"/>
          </a:xfrm>
          <a:prstGeom prst="rect">
            <a:avLst/>
          </a:prstGeom>
        </p:spPr>
      </p:pic>
      <p:sp>
        <p:nvSpPr>
          <p:cNvPr id="7" name="Rectangle 1">
            <a:extLst>
              <a:ext uri="{FF2B5EF4-FFF2-40B4-BE49-F238E27FC236}">
                <a16:creationId xmlns:a16="http://schemas.microsoft.com/office/drawing/2014/main" id="{68B504F9-0A51-2DAA-FC19-92A8CB6C986E}"/>
              </a:ext>
            </a:extLst>
          </p:cNvPr>
          <p:cNvSpPr>
            <a:spLocks noChangeArrowheads="1"/>
          </p:cNvSpPr>
          <p:nvPr/>
        </p:nvSpPr>
        <p:spPr bwMode="auto">
          <a:xfrm>
            <a:off x="295762" y="5024215"/>
            <a:ext cx="8729366" cy="78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lvl="1" indent="-285750" eaLnBrk="0" fontAlgn="base" hangingPunct="0">
              <a:lnSpc>
                <a:spcPct val="150000"/>
              </a:lnSpc>
              <a:spcBef>
                <a:spcPct val="0"/>
              </a:spcBef>
              <a:spcAft>
                <a:spcPct val="0"/>
              </a:spcAft>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The point discretization strategy remains similar as that of L-DED but instead of </a:t>
            </a:r>
            <a:r>
              <a:rPr lang="en-US" sz="1600" dirty="0" err="1">
                <a:solidFill>
                  <a:schemeClr val="accent1">
                    <a:lumMod val="50000"/>
                  </a:schemeClr>
                </a:solidFill>
                <a:latin typeface="Times New Roman" panose="02020603050405020304" pitchFamily="18" charset="0"/>
                <a:cs typeface="Times New Roman" panose="02020603050405020304" pitchFamily="18" charset="0"/>
              </a:rPr>
              <a:t>linspace</a:t>
            </a:r>
            <a:r>
              <a:rPr lang="en-US" sz="1600" dirty="0">
                <a:solidFill>
                  <a:schemeClr val="accent1">
                    <a:lumMod val="50000"/>
                  </a:schemeClr>
                </a:solidFill>
                <a:latin typeface="Times New Roman" panose="02020603050405020304" pitchFamily="18" charset="0"/>
                <a:cs typeface="Times New Roman" panose="02020603050405020304" pitchFamily="18" charset="0"/>
              </a:rPr>
              <a:t> uniform sampling, Latin hypercube sampling is employed for the study.</a:t>
            </a:r>
            <a:endPar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8DD6413-0A20-3577-F751-56ECE359FF68}"/>
              </a:ext>
            </a:extLst>
          </p:cNvPr>
          <p:cNvSpPr txBox="1"/>
          <p:nvPr/>
        </p:nvSpPr>
        <p:spPr>
          <a:xfrm>
            <a:off x="408442" y="956615"/>
            <a:ext cx="6818868" cy="1156086"/>
          </a:xfrm>
          <a:prstGeom prst="rect">
            <a:avLst/>
          </a:prstGeom>
          <a:noFill/>
        </p:spPr>
        <p:txBody>
          <a:bodyPr wrap="square">
            <a:spAutoFit/>
          </a:bodyPr>
          <a:lstStyle/>
          <a:p>
            <a:pPr marL="514350" indent="-285750" algn="just">
              <a:lnSpc>
                <a:spcPct val="150000"/>
              </a:lnSpc>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 Governing equations and boundary conditions discussed previously are pretty much valid here as well, the major change comes with the volumetric double ellipsoidal </a:t>
            </a:r>
            <a:r>
              <a:rPr lang="en-US" sz="1600" dirty="0" err="1">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Goldak</a:t>
            </a:r>
            <a:r>
              <a:rPr lang="en-US"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heat source.</a:t>
            </a:r>
            <a:endParaRPr lang="en-IN" sz="16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E24369F-9D4B-9668-50AB-65BCF17A0B5F}"/>
              </a:ext>
            </a:extLst>
          </p:cNvPr>
          <p:cNvSpPr txBox="1"/>
          <p:nvPr/>
        </p:nvSpPr>
        <p:spPr>
          <a:xfrm>
            <a:off x="408442" y="2022763"/>
            <a:ext cx="6295644" cy="458074"/>
          </a:xfrm>
          <a:prstGeom prst="rect">
            <a:avLst/>
          </a:prstGeom>
          <a:noFill/>
        </p:spPr>
        <p:txBody>
          <a:bodyPr wrap="square">
            <a:spAutoFit/>
          </a:bodyPr>
          <a:lstStyle/>
          <a:p>
            <a:pPr marL="457200" algn="just">
              <a:lnSpc>
                <a:spcPct val="150000"/>
              </a:lnSpc>
              <a:spcAft>
                <a:spcPts val="1000"/>
              </a:spcAft>
            </a:pPr>
            <a:r>
              <a:rPr lang="en-US"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Governing equations:</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14" name="Rectangle 1">
            <a:extLst>
              <a:ext uri="{FF2B5EF4-FFF2-40B4-BE49-F238E27FC236}">
                <a16:creationId xmlns:a16="http://schemas.microsoft.com/office/drawing/2014/main" id="{A3753461-F43B-7E79-B7D0-A8DB5D98D2FE}"/>
              </a:ext>
            </a:extLst>
          </p:cNvPr>
          <p:cNvSpPr>
            <a:spLocks noChangeArrowheads="1"/>
          </p:cNvSpPr>
          <p:nvPr/>
        </p:nvSpPr>
        <p:spPr bwMode="auto">
          <a:xfrm>
            <a:off x="719288" y="2519454"/>
            <a:ext cx="8476948" cy="115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The boundary condition and initial conditions remains same except the formation of PDE. As </a:t>
            </a:r>
            <a:r>
              <a:rPr kumimoji="0" lang="en-US" altLang="en-US" sz="16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Goldak</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double ellipsoidal is a </a:t>
            </a:r>
            <a:r>
              <a:rPr kumimoji="0" lang="en-US" altLang="en-US" sz="1600" b="0" i="0" u="none" strike="noStrike" cap="none" normalizeH="0" baseline="0" dirty="0" err="1">
                <a:ln>
                  <a:noFill/>
                </a:ln>
                <a:solidFill>
                  <a:schemeClr val="accent1">
                    <a:lumMod val="50000"/>
                  </a:schemeClr>
                </a:solidFill>
                <a:effectLst/>
                <a:latin typeface="Times New Roman" panose="02020603050405020304" pitchFamily="18" charset="0"/>
                <a:cs typeface="Times New Roman" panose="02020603050405020304" pitchFamily="18" charset="0"/>
              </a:rPr>
              <a:t>bodyflux</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heat source, we need to include the heat source as a part of PDE.</a:t>
            </a:r>
          </a:p>
        </p:txBody>
      </p:sp>
      <p:sp>
        <p:nvSpPr>
          <p:cNvPr id="15" name="TextBox 14">
            <a:extLst>
              <a:ext uri="{FF2B5EF4-FFF2-40B4-BE49-F238E27FC236}">
                <a16:creationId xmlns:a16="http://schemas.microsoft.com/office/drawing/2014/main" id="{96F1A6F8-70CE-FAA0-BBA9-A40B1809F2C1}"/>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16" name="TextBox 15">
            <a:extLst>
              <a:ext uri="{FF2B5EF4-FFF2-40B4-BE49-F238E27FC236}">
                <a16:creationId xmlns:a16="http://schemas.microsoft.com/office/drawing/2014/main" id="{8D9BBA9E-9EC4-20B5-C5FE-FBDA6D489A73}"/>
              </a:ext>
            </a:extLst>
          </p:cNvPr>
          <p:cNvSpPr txBox="1"/>
          <p:nvPr/>
        </p:nvSpPr>
        <p:spPr>
          <a:xfrm>
            <a:off x="408442" y="4299602"/>
            <a:ext cx="6295644" cy="458074"/>
          </a:xfrm>
          <a:prstGeom prst="rect">
            <a:avLst/>
          </a:prstGeom>
          <a:noFill/>
        </p:spPr>
        <p:txBody>
          <a:bodyPr wrap="square">
            <a:spAutoFit/>
          </a:bodyPr>
          <a:lstStyle/>
          <a:p>
            <a:pPr marL="457200" algn="just">
              <a:lnSpc>
                <a:spcPct val="150000"/>
              </a:lnSpc>
              <a:spcAft>
                <a:spcPts val="1000"/>
              </a:spcAft>
            </a:pPr>
            <a:r>
              <a:rPr lang="en-US" b="1" dirty="0">
                <a:solidFill>
                  <a:srgbClr val="C00000"/>
                </a:solidFill>
                <a:latin typeface="Times New Roman" panose="02020603050405020304" pitchFamily="18" charset="0"/>
                <a:ea typeface="Cambria" panose="02040503050406030204" pitchFamily="18" charset="0"/>
                <a:cs typeface="Times New Roman" panose="02020603050405020304" pitchFamily="18" charset="0"/>
              </a:rPr>
              <a:t>Custom sampling strategy</a:t>
            </a:r>
            <a:r>
              <a:rPr lang="en-US"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1D7FC8C-5BE4-BC30-281C-6581F20FD883}"/>
                  </a:ext>
                </a:extLst>
              </p:cNvPr>
              <p:cNvSpPr txBox="1"/>
              <p:nvPr/>
            </p:nvSpPr>
            <p:spPr>
              <a:xfrm>
                <a:off x="2784260" y="3607656"/>
                <a:ext cx="4456072" cy="7203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solidFill>
                            <a:schemeClr val="accent1">
                              <a:lumMod val="50000"/>
                            </a:schemeClr>
                          </a:solidFill>
                          <a:latin typeface="Cambria Math" panose="02040503050406030204" pitchFamily="18" charset="0"/>
                        </a:rPr>
                        <m:t>𝜌</m:t>
                      </m:r>
                      <m:sSub>
                        <m:sSubPr>
                          <m:ctrlPr>
                            <a:rPr lang="en-IN" i="1">
                              <a:solidFill>
                                <a:schemeClr val="accent1">
                                  <a:lumMod val="50000"/>
                                </a:schemeClr>
                              </a:solidFill>
                              <a:latin typeface="Cambria Math" panose="02040503050406030204" pitchFamily="18" charset="0"/>
                            </a:rPr>
                          </m:ctrlPr>
                        </m:sSubPr>
                        <m:e>
                          <m:r>
                            <a:rPr lang="en-IN" i="1">
                              <a:solidFill>
                                <a:schemeClr val="accent1">
                                  <a:lumMod val="50000"/>
                                </a:schemeClr>
                              </a:solidFill>
                              <a:latin typeface="Cambria Math" panose="02040503050406030204" pitchFamily="18" charset="0"/>
                            </a:rPr>
                            <m:t>𝐶</m:t>
                          </m:r>
                        </m:e>
                        <m:sub>
                          <m:r>
                            <a:rPr lang="en-IN" i="1">
                              <a:solidFill>
                                <a:schemeClr val="accent1">
                                  <a:lumMod val="50000"/>
                                </a:schemeClr>
                              </a:solidFill>
                              <a:latin typeface="Cambria Math" panose="02040503050406030204" pitchFamily="18" charset="0"/>
                            </a:rPr>
                            <m:t>𝑝</m:t>
                          </m:r>
                        </m:sub>
                      </m:sSub>
                      <m:f>
                        <m:fPr>
                          <m:ctrlPr>
                            <a:rPr lang="en-IN" i="1" smtClean="0">
                              <a:solidFill>
                                <a:schemeClr val="accent1">
                                  <a:lumMod val="50000"/>
                                </a:schemeClr>
                              </a:solidFill>
                              <a:latin typeface="Cambria Math" panose="02040503050406030204" pitchFamily="18" charset="0"/>
                            </a:rPr>
                          </m:ctrlPr>
                        </m:fPr>
                        <m:num>
                          <m:r>
                            <a:rPr lang="en-IN" i="0">
                              <a:solidFill>
                                <a:schemeClr val="accent1">
                                  <a:lumMod val="50000"/>
                                </a:schemeClr>
                              </a:solidFill>
                              <a:latin typeface="Cambria Math" panose="02040503050406030204" pitchFamily="18" charset="0"/>
                            </a:rPr>
                            <m:t>𝜕</m:t>
                          </m:r>
                          <m:r>
                            <a:rPr lang="en-IN" i="1">
                              <a:solidFill>
                                <a:schemeClr val="accent1">
                                  <a:lumMod val="50000"/>
                                </a:schemeClr>
                              </a:solidFill>
                              <a:latin typeface="Cambria Math" panose="02040503050406030204" pitchFamily="18" charset="0"/>
                            </a:rPr>
                            <m:t>𝑇</m:t>
                          </m:r>
                        </m:num>
                        <m:den>
                          <m:r>
                            <a:rPr lang="en-IN" i="0">
                              <a:solidFill>
                                <a:schemeClr val="accent1">
                                  <a:lumMod val="50000"/>
                                </a:schemeClr>
                              </a:solidFill>
                              <a:latin typeface="Cambria Math" panose="02040503050406030204" pitchFamily="18" charset="0"/>
                            </a:rPr>
                            <m:t>𝜕</m:t>
                          </m:r>
                          <m:r>
                            <a:rPr lang="en-IN" i="1">
                              <a:solidFill>
                                <a:schemeClr val="accent1">
                                  <a:lumMod val="50000"/>
                                </a:schemeClr>
                              </a:solidFill>
                              <a:latin typeface="Cambria Math" panose="02040503050406030204" pitchFamily="18" charset="0"/>
                            </a:rPr>
                            <m:t>𝑡</m:t>
                          </m:r>
                        </m:den>
                      </m:f>
                      <m:r>
                        <a:rPr lang="en-US" b="0" i="1" smtClean="0">
                          <a:solidFill>
                            <a:schemeClr val="accent1">
                              <a:lumMod val="50000"/>
                            </a:schemeClr>
                          </a:solidFill>
                          <a:latin typeface="Cambria Math" panose="02040503050406030204" pitchFamily="18" charset="0"/>
                        </a:rPr>
                        <m:t>−</m:t>
                      </m:r>
                      <m:r>
                        <a:rPr lang="en-IN" i="1">
                          <a:solidFill>
                            <a:schemeClr val="accent1">
                              <a:lumMod val="50000"/>
                            </a:schemeClr>
                          </a:solidFill>
                          <a:latin typeface="Cambria Math" panose="02040503050406030204" pitchFamily="18" charset="0"/>
                        </a:rPr>
                        <m:t>𝑘</m:t>
                      </m:r>
                      <m:d>
                        <m:dPr>
                          <m:ctrlPr>
                            <a:rPr lang="en-IN" i="1">
                              <a:solidFill>
                                <a:schemeClr val="accent1">
                                  <a:lumMod val="50000"/>
                                </a:schemeClr>
                              </a:solidFill>
                              <a:latin typeface="Cambria Math" panose="02040503050406030204" pitchFamily="18" charset="0"/>
                            </a:rPr>
                          </m:ctrlPr>
                        </m:dPr>
                        <m:e>
                          <m:f>
                            <m:fPr>
                              <m:ctrlPr>
                                <a:rPr lang="en-IN" i="1">
                                  <a:solidFill>
                                    <a:schemeClr val="accent1">
                                      <a:lumMod val="50000"/>
                                    </a:schemeClr>
                                  </a:solidFill>
                                  <a:latin typeface="Cambria Math" panose="02040503050406030204" pitchFamily="18" charset="0"/>
                                </a:rPr>
                              </m:ctrlPr>
                            </m:fPr>
                            <m:num>
                              <m:sSup>
                                <m:sSupPr>
                                  <m:ctrlPr>
                                    <a:rPr lang="en-IN" i="1">
                                      <a:solidFill>
                                        <a:schemeClr val="accent1">
                                          <a:lumMod val="50000"/>
                                        </a:schemeClr>
                                      </a:solidFill>
                                      <a:latin typeface="Cambria Math" panose="02040503050406030204" pitchFamily="18" charset="0"/>
                                    </a:rPr>
                                  </m:ctrlPr>
                                </m:sSupPr>
                                <m:e>
                                  <m:r>
                                    <a:rPr lang="en-IN" i="0">
                                      <a:solidFill>
                                        <a:schemeClr val="accent1">
                                          <a:lumMod val="50000"/>
                                        </a:schemeClr>
                                      </a:solidFill>
                                      <a:latin typeface="Cambria Math" panose="02040503050406030204" pitchFamily="18" charset="0"/>
                                    </a:rPr>
                                    <m:t>𝜕</m:t>
                                  </m:r>
                                </m:e>
                                <m:sup>
                                  <m:r>
                                    <a:rPr lang="en-IN" i="0">
                                      <a:solidFill>
                                        <a:schemeClr val="accent1">
                                          <a:lumMod val="50000"/>
                                        </a:schemeClr>
                                      </a:solidFill>
                                      <a:latin typeface="Cambria Math" panose="02040503050406030204" pitchFamily="18" charset="0"/>
                                    </a:rPr>
                                    <m:t>2</m:t>
                                  </m:r>
                                </m:sup>
                              </m:sSup>
                              <m:r>
                                <a:rPr lang="en-IN" i="1">
                                  <a:solidFill>
                                    <a:schemeClr val="accent1">
                                      <a:lumMod val="50000"/>
                                    </a:schemeClr>
                                  </a:solidFill>
                                  <a:latin typeface="Cambria Math" panose="02040503050406030204" pitchFamily="18" charset="0"/>
                                </a:rPr>
                                <m:t>𝑇</m:t>
                              </m:r>
                            </m:num>
                            <m:den>
                              <m:r>
                                <a:rPr lang="en-IN" i="0">
                                  <a:solidFill>
                                    <a:schemeClr val="accent1">
                                      <a:lumMod val="50000"/>
                                    </a:schemeClr>
                                  </a:solidFill>
                                  <a:latin typeface="Cambria Math" panose="02040503050406030204" pitchFamily="18" charset="0"/>
                                </a:rPr>
                                <m:t>𝜕</m:t>
                              </m:r>
                              <m:sSup>
                                <m:sSupPr>
                                  <m:ctrlPr>
                                    <a:rPr lang="en-IN" i="1">
                                      <a:solidFill>
                                        <a:schemeClr val="accent1">
                                          <a:lumMod val="50000"/>
                                        </a:schemeClr>
                                      </a:solidFill>
                                      <a:latin typeface="Cambria Math" panose="02040503050406030204" pitchFamily="18" charset="0"/>
                                    </a:rPr>
                                  </m:ctrlPr>
                                </m:sSupPr>
                                <m:e>
                                  <m:r>
                                    <a:rPr lang="en-IN" i="1">
                                      <a:solidFill>
                                        <a:schemeClr val="accent1">
                                          <a:lumMod val="50000"/>
                                        </a:schemeClr>
                                      </a:solidFill>
                                      <a:latin typeface="Cambria Math" panose="02040503050406030204" pitchFamily="18" charset="0"/>
                                    </a:rPr>
                                    <m:t>𝑥</m:t>
                                  </m:r>
                                </m:e>
                                <m:sup>
                                  <m:r>
                                    <a:rPr lang="en-IN" i="0">
                                      <a:solidFill>
                                        <a:schemeClr val="accent1">
                                          <a:lumMod val="50000"/>
                                        </a:schemeClr>
                                      </a:solidFill>
                                      <a:latin typeface="Cambria Math" panose="02040503050406030204" pitchFamily="18" charset="0"/>
                                    </a:rPr>
                                    <m:t>2</m:t>
                                  </m:r>
                                </m:sup>
                              </m:sSup>
                            </m:den>
                          </m:f>
                          <m:r>
                            <a:rPr lang="en-IN" i="0">
                              <a:solidFill>
                                <a:schemeClr val="accent1">
                                  <a:lumMod val="50000"/>
                                </a:schemeClr>
                              </a:solidFill>
                              <a:latin typeface="Cambria Math" panose="02040503050406030204" pitchFamily="18" charset="0"/>
                            </a:rPr>
                            <m:t>+</m:t>
                          </m:r>
                          <m:f>
                            <m:fPr>
                              <m:ctrlPr>
                                <a:rPr lang="en-IN" i="1">
                                  <a:solidFill>
                                    <a:schemeClr val="accent1">
                                      <a:lumMod val="50000"/>
                                    </a:schemeClr>
                                  </a:solidFill>
                                  <a:latin typeface="Cambria Math" panose="02040503050406030204" pitchFamily="18" charset="0"/>
                                </a:rPr>
                              </m:ctrlPr>
                            </m:fPr>
                            <m:num>
                              <m:sSup>
                                <m:sSupPr>
                                  <m:ctrlPr>
                                    <a:rPr lang="en-IN" i="1">
                                      <a:solidFill>
                                        <a:schemeClr val="accent1">
                                          <a:lumMod val="50000"/>
                                        </a:schemeClr>
                                      </a:solidFill>
                                      <a:latin typeface="Cambria Math" panose="02040503050406030204" pitchFamily="18" charset="0"/>
                                    </a:rPr>
                                  </m:ctrlPr>
                                </m:sSupPr>
                                <m:e>
                                  <m:r>
                                    <a:rPr lang="en-IN" i="0">
                                      <a:solidFill>
                                        <a:schemeClr val="accent1">
                                          <a:lumMod val="50000"/>
                                        </a:schemeClr>
                                      </a:solidFill>
                                      <a:latin typeface="Cambria Math" panose="02040503050406030204" pitchFamily="18" charset="0"/>
                                    </a:rPr>
                                    <m:t>𝜕</m:t>
                                  </m:r>
                                </m:e>
                                <m:sup>
                                  <m:r>
                                    <a:rPr lang="en-IN" i="0">
                                      <a:solidFill>
                                        <a:schemeClr val="accent1">
                                          <a:lumMod val="50000"/>
                                        </a:schemeClr>
                                      </a:solidFill>
                                      <a:latin typeface="Cambria Math" panose="02040503050406030204" pitchFamily="18" charset="0"/>
                                    </a:rPr>
                                    <m:t>2</m:t>
                                  </m:r>
                                </m:sup>
                              </m:sSup>
                              <m:r>
                                <a:rPr lang="en-IN" i="1">
                                  <a:solidFill>
                                    <a:schemeClr val="accent1">
                                      <a:lumMod val="50000"/>
                                    </a:schemeClr>
                                  </a:solidFill>
                                  <a:latin typeface="Cambria Math" panose="02040503050406030204" pitchFamily="18" charset="0"/>
                                </a:rPr>
                                <m:t>𝑇</m:t>
                              </m:r>
                            </m:num>
                            <m:den>
                              <m:r>
                                <a:rPr lang="en-IN" i="0">
                                  <a:solidFill>
                                    <a:schemeClr val="accent1">
                                      <a:lumMod val="50000"/>
                                    </a:schemeClr>
                                  </a:solidFill>
                                  <a:latin typeface="Cambria Math" panose="02040503050406030204" pitchFamily="18" charset="0"/>
                                </a:rPr>
                                <m:t>𝜕</m:t>
                              </m:r>
                              <m:sSup>
                                <m:sSupPr>
                                  <m:ctrlPr>
                                    <a:rPr lang="en-IN" i="1">
                                      <a:solidFill>
                                        <a:schemeClr val="accent1">
                                          <a:lumMod val="50000"/>
                                        </a:schemeClr>
                                      </a:solidFill>
                                      <a:latin typeface="Cambria Math" panose="02040503050406030204" pitchFamily="18" charset="0"/>
                                    </a:rPr>
                                  </m:ctrlPr>
                                </m:sSupPr>
                                <m:e>
                                  <m:r>
                                    <a:rPr lang="en-IN" i="1">
                                      <a:solidFill>
                                        <a:schemeClr val="accent1">
                                          <a:lumMod val="50000"/>
                                        </a:schemeClr>
                                      </a:solidFill>
                                      <a:latin typeface="Cambria Math" panose="02040503050406030204" pitchFamily="18" charset="0"/>
                                    </a:rPr>
                                    <m:t>𝑦</m:t>
                                  </m:r>
                                </m:e>
                                <m:sup>
                                  <m:r>
                                    <a:rPr lang="en-IN" i="0">
                                      <a:solidFill>
                                        <a:schemeClr val="accent1">
                                          <a:lumMod val="50000"/>
                                        </a:schemeClr>
                                      </a:solidFill>
                                      <a:latin typeface="Cambria Math" panose="02040503050406030204" pitchFamily="18" charset="0"/>
                                    </a:rPr>
                                    <m:t>2</m:t>
                                  </m:r>
                                </m:sup>
                              </m:sSup>
                            </m:den>
                          </m:f>
                          <m:r>
                            <a:rPr lang="en-IN" i="0">
                              <a:solidFill>
                                <a:schemeClr val="accent1">
                                  <a:lumMod val="50000"/>
                                </a:schemeClr>
                              </a:solidFill>
                              <a:latin typeface="Cambria Math" panose="02040503050406030204" pitchFamily="18" charset="0"/>
                            </a:rPr>
                            <m:t>+</m:t>
                          </m:r>
                          <m:f>
                            <m:fPr>
                              <m:ctrlPr>
                                <a:rPr lang="en-IN" i="1">
                                  <a:solidFill>
                                    <a:schemeClr val="accent1">
                                      <a:lumMod val="50000"/>
                                    </a:schemeClr>
                                  </a:solidFill>
                                  <a:latin typeface="Cambria Math" panose="02040503050406030204" pitchFamily="18" charset="0"/>
                                </a:rPr>
                              </m:ctrlPr>
                            </m:fPr>
                            <m:num>
                              <m:sSup>
                                <m:sSupPr>
                                  <m:ctrlPr>
                                    <a:rPr lang="en-IN" i="1">
                                      <a:solidFill>
                                        <a:schemeClr val="accent1">
                                          <a:lumMod val="50000"/>
                                        </a:schemeClr>
                                      </a:solidFill>
                                      <a:latin typeface="Cambria Math" panose="02040503050406030204" pitchFamily="18" charset="0"/>
                                    </a:rPr>
                                  </m:ctrlPr>
                                </m:sSupPr>
                                <m:e>
                                  <m:r>
                                    <a:rPr lang="en-IN" i="0">
                                      <a:solidFill>
                                        <a:schemeClr val="accent1">
                                          <a:lumMod val="50000"/>
                                        </a:schemeClr>
                                      </a:solidFill>
                                      <a:latin typeface="Cambria Math" panose="02040503050406030204" pitchFamily="18" charset="0"/>
                                    </a:rPr>
                                    <m:t>𝜕</m:t>
                                  </m:r>
                                </m:e>
                                <m:sup>
                                  <m:r>
                                    <a:rPr lang="en-IN" i="0">
                                      <a:solidFill>
                                        <a:schemeClr val="accent1">
                                          <a:lumMod val="50000"/>
                                        </a:schemeClr>
                                      </a:solidFill>
                                      <a:latin typeface="Cambria Math" panose="02040503050406030204" pitchFamily="18" charset="0"/>
                                    </a:rPr>
                                    <m:t>2</m:t>
                                  </m:r>
                                </m:sup>
                              </m:sSup>
                              <m:r>
                                <a:rPr lang="en-IN" i="1">
                                  <a:solidFill>
                                    <a:schemeClr val="accent1">
                                      <a:lumMod val="50000"/>
                                    </a:schemeClr>
                                  </a:solidFill>
                                  <a:latin typeface="Cambria Math" panose="02040503050406030204" pitchFamily="18" charset="0"/>
                                </a:rPr>
                                <m:t>𝑇</m:t>
                              </m:r>
                            </m:num>
                            <m:den>
                              <m:r>
                                <a:rPr lang="en-IN" i="0">
                                  <a:solidFill>
                                    <a:schemeClr val="accent1">
                                      <a:lumMod val="50000"/>
                                    </a:schemeClr>
                                  </a:solidFill>
                                  <a:latin typeface="Cambria Math" panose="02040503050406030204" pitchFamily="18" charset="0"/>
                                </a:rPr>
                                <m:t>𝜕</m:t>
                              </m:r>
                              <m:sSup>
                                <m:sSupPr>
                                  <m:ctrlPr>
                                    <a:rPr lang="en-IN" i="1">
                                      <a:solidFill>
                                        <a:schemeClr val="accent1">
                                          <a:lumMod val="50000"/>
                                        </a:schemeClr>
                                      </a:solidFill>
                                      <a:latin typeface="Cambria Math" panose="02040503050406030204" pitchFamily="18" charset="0"/>
                                    </a:rPr>
                                  </m:ctrlPr>
                                </m:sSupPr>
                                <m:e>
                                  <m:r>
                                    <a:rPr lang="en-IN" i="1">
                                      <a:solidFill>
                                        <a:schemeClr val="accent1">
                                          <a:lumMod val="50000"/>
                                        </a:schemeClr>
                                      </a:solidFill>
                                      <a:latin typeface="Cambria Math" panose="02040503050406030204" pitchFamily="18" charset="0"/>
                                    </a:rPr>
                                    <m:t>𝑧</m:t>
                                  </m:r>
                                </m:e>
                                <m:sup>
                                  <m:r>
                                    <a:rPr lang="en-IN" i="0">
                                      <a:solidFill>
                                        <a:schemeClr val="accent1">
                                          <a:lumMod val="50000"/>
                                        </a:schemeClr>
                                      </a:solidFill>
                                      <a:latin typeface="Cambria Math" panose="02040503050406030204" pitchFamily="18" charset="0"/>
                                    </a:rPr>
                                    <m:t>2</m:t>
                                  </m:r>
                                </m:sup>
                              </m:sSup>
                            </m:den>
                          </m:f>
                        </m:e>
                      </m:d>
                      <m:r>
                        <a:rPr lang="en-US" b="0" i="0" smtClean="0">
                          <a:solidFill>
                            <a:schemeClr val="accent1">
                              <a:lumMod val="50000"/>
                            </a:schemeClr>
                          </a:solidFill>
                          <a:latin typeface="Cambria Math" panose="02040503050406030204" pitchFamily="18" charset="0"/>
                        </a:rPr>
                        <m:t> −</m:t>
                      </m:r>
                      <m:r>
                        <m:rPr>
                          <m:sty m:val="p"/>
                        </m:rPr>
                        <a:rPr lang="en-US" b="0" i="0" smtClean="0">
                          <a:solidFill>
                            <a:schemeClr val="accent1">
                              <a:lumMod val="50000"/>
                            </a:schemeClr>
                          </a:solidFill>
                          <a:latin typeface="Cambria Math" panose="02040503050406030204" pitchFamily="18" charset="0"/>
                        </a:rPr>
                        <m:t>qarc</m:t>
                      </m:r>
                    </m:oMath>
                  </m:oMathPara>
                </a14:m>
                <a:endParaRPr lang="en-IN" baseline="-25000" dirty="0">
                  <a:solidFill>
                    <a:schemeClr val="accent1">
                      <a:lumMod val="50000"/>
                    </a:schemeClr>
                  </a:solidFill>
                </a:endParaRPr>
              </a:p>
            </p:txBody>
          </p:sp>
        </mc:Choice>
        <mc:Fallback>
          <p:sp>
            <p:nvSpPr>
              <p:cNvPr id="18" name="TextBox 17">
                <a:extLst>
                  <a:ext uri="{FF2B5EF4-FFF2-40B4-BE49-F238E27FC236}">
                    <a16:creationId xmlns:a16="http://schemas.microsoft.com/office/drawing/2014/main" id="{71D7FC8C-5BE4-BC30-281C-6581F20FD883}"/>
                  </a:ext>
                </a:extLst>
              </p:cNvPr>
              <p:cNvSpPr txBox="1">
                <a:spLocks noRot="1" noChangeAspect="1" noMove="1" noResize="1" noEditPoints="1" noAdjustHandles="1" noChangeArrowheads="1" noChangeShapeType="1" noTextEdit="1"/>
              </p:cNvSpPr>
              <p:nvPr/>
            </p:nvSpPr>
            <p:spPr>
              <a:xfrm>
                <a:off x="2784260" y="3607656"/>
                <a:ext cx="4456072" cy="720325"/>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55690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4" grpId="0"/>
      <p:bldP spid="16"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rectangular object with different colored dots&#10;&#10;Description automatically generated">
            <a:extLst>
              <a:ext uri="{FF2B5EF4-FFF2-40B4-BE49-F238E27FC236}">
                <a16:creationId xmlns:a16="http://schemas.microsoft.com/office/drawing/2014/main" id="{822D687D-8166-0704-AA0B-7FCFE7C15BFB}"/>
              </a:ext>
            </a:extLst>
          </p:cNvPr>
          <p:cNvPicPr>
            <a:picLocks noChangeAspect="1"/>
          </p:cNvPicPr>
          <p:nvPr/>
        </p:nvPicPr>
        <p:blipFill rotWithShape="1">
          <a:blip r:embed="rId2">
            <a:extLst>
              <a:ext uri="{28A0092B-C50C-407E-A947-70E740481C1C}">
                <a14:useLocalDpi xmlns:a14="http://schemas.microsoft.com/office/drawing/2010/main" val="0"/>
              </a:ext>
            </a:extLst>
          </a:blip>
          <a:srcRect t="-1570" b="22830"/>
          <a:stretch/>
        </p:blipFill>
        <p:spPr>
          <a:xfrm>
            <a:off x="7808633" y="438612"/>
            <a:ext cx="4350137" cy="3335001"/>
          </a:xfrm>
          <a:prstGeom prst="rect">
            <a:avLst/>
          </a:prstGeom>
        </p:spPr>
      </p:pic>
      <p:sp>
        <p:nvSpPr>
          <p:cNvPr id="2" name="Slide Number Placeholder 1">
            <a:extLst>
              <a:ext uri="{FF2B5EF4-FFF2-40B4-BE49-F238E27FC236}">
                <a16:creationId xmlns:a16="http://schemas.microsoft.com/office/drawing/2014/main" id="{99D68F21-77EA-77CB-0E61-87287426319E}"/>
              </a:ext>
            </a:extLst>
          </p:cNvPr>
          <p:cNvSpPr>
            <a:spLocks noGrp="1"/>
          </p:cNvSpPr>
          <p:nvPr>
            <p:ph type="sldNum" sz="quarter" idx="12"/>
          </p:nvPr>
        </p:nvSpPr>
        <p:spPr/>
        <p:txBody>
          <a:bodyPr/>
          <a:lstStyle/>
          <a:p>
            <a:fld id="{0341D07B-65E6-4E3B-B725-8ED055DC581C}" type="slidenum">
              <a:rPr lang="en-IN" smtClean="0"/>
              <a:pPr/>
              <a:t>28</a:t>
            </a:fld>
            <a:endParaRPr lang="en-IN" dirty="0"/>
          </a:p>
        </p:txBody>
      </p:sp>
      <p:sp>
        <p:nvSpPr>
          <p:cNvPr id="3" name="TextBox 2">
            <a:extLst>
              <a:ext uri="{FF2B5EF4-FFF2-40B4-BE49-F238E27FC236}">
                <a16:creationId xmlns:a16="http://schemas.microsoft.com/office/drawing/2014/main" id="{B0D2EAC5-1E75-BC74-F30F-C9A3C782C8E4}"/>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pic>
        <p:nvPicPr>
          <p:cNvPr id="5" name="Picture 4" descr="A blue square with white dots&#10;&#10;Description automatically generated">
            <a:extLst>
              <a:ext uri="{FF2B5EF4-FFF2-40B4-BE49-F238E27FC236}">
                <a16:creationId xmlns:a16="http://schemas.microsoft.com/office/drawing/2014/main" id="{6198D24B-54D6-BAC4-CA2D-5A5994948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447" y="508754"/>
            <a:ext cx="3959182" cy="3020841"/>
          </a:xfrm>
          <a:prstGeom prst="rect">
            <a:avLst/>
          </a:prstGeom>
        </p:spPr>
      </p:pic>
      <p:graphicFrame>
        <p:nvGraphicFramePr>
          <p:cNvPr id="8" name="Table 7">
            <a:extLst>
              <a:ext uri="{FF2B5EF4-FFF2-40B4-BE49-F238E27FC236}">
                <a16:creationId xmlns:a16="http://schemas.microsoft.com/office/drawing/2014/main" id="{ADD98438-6CEA-747D-3C55-1D8D24DC7E9D}"/>
              </a:ext>
            </a:extLst>
          </p:cNvPr>
          <p:cNvGraphicFramePr>
            <a:graphicFrameLocks noGrp="1"/>
          </p:cNvGraphicFramePr>
          <p:nvPr>
            <p:extLst>
              <p:ext uri="{D42A27DB-BD31-4B8C-83A1-F6EECF244321}">
                <p14:modId xmlns:p14="http://schemas.microsoft.com/office/powerpoint/2010/main" val="4165877721"/>
              </p:ext>
            </p:extLst>
          </p:nvPr>
        </p:nvGraphicFramePr>
        <p:xfrm>
          <a:off x="7415785" y="4196686"/>
          <a:ext cx="4219954" cy="2011989"/>
        </p:xfrm>
        <a:graphic>
          <a:graphicData uri="http://schemas.openxmlformats.org/drawingml/2006/table">
            <a:tbl>
              <a:tblPr firstRow="1" firstCol="1" bandRow="1">
                <a:tableStyleId>{69CF1AB2-1976-4502-BF36-3FF5EA218861}</a:tableStyleId>
              </a:tblPr>
              <a:tblGrid>
                <a:gridCol w="1922286">
                  <a:extLst>
                    <a:ext uri="{9D8B030D-6E8A-4147-A177-3AD203B41FA5}">
                      <a16:colId xmlns:a16="http://schemas.microsoft.com/office/drawing/2014/main" val="1585821423"/>
                    </a:ext>
                  </a:extLst>
                </a:gridCol>
                <a:gridCol w="2297668">
                  <a:extLst>
                    <a:ext uri="{9D8B030D-6E8A-4147-A177-3AD203B41FA5}">
                      <a16:colId xmlns:a16="http://schemas.microsoft.com/office/drawing/2014/main" val="1532063583"/>
                    </a:ext>
                  </a:extLst>
                </a:gridCol>
              </a:tblGrid>
              <a:tr h="278743">
                <a:tc>
                  <a:txBody>
                    <a:bodyPr/>
                    <a:lstStyle/>
                    <a:p>
                      <a:pPr algn="ctr">
                        <a:lnSpc>
                          <a:spcPct val="107000"/>
                        </a:lnSpc>
                        <a:spcAft>
                          <a:spcPts val="1000"/>
                        </a:spcAft>
                      </a:pPr>
                      <a:r>
                        <a:rPr lang="en-US" sz="1200" kern="100">
                          <a:effectLst/>
                        </a:rPr>
                        <a:t>Parameter</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gn="ctr">
                        <a:lnSpc>
                          <a:spcPct val="107000"/>
                        </a:lnSpc>
                        <a:spcAft>
                          <a:spcPts val="1000"/>
                        </a:spcAft>
                      </a:pPr>
                      <a:r>
                        <a:rPr lang="en-US" sz="1200" kern="100">
                          <a:effectLst/>
                        </a:rPr>
                        <a:t>Value</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364112"/>
                  </a:ext>
                </a:extLst>
              </a:tr>
              <a:tr h="278743">
                <a:tc>
                  <a:txBody>
                    <a:bodyPr/>
                    <a:lstStyle/>
                    <a:p>
                      <a:pPr>
                        <a:lnSpc>
                          <a:spcPct val="107000"/>
                        </a:lnSpc>
                        <a:spcAft>
                          <a:spcPts val="1000"/>
                        </a:spcAft>
                      </a:pPr>
                      <a:r>
                        <a:rPr lang="en-US" sz="1200" kern="100" dirty="0">
                          <a:effectLst/>
                        </a:rPr>
                        <a:t>Layer Architecture</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dirty="0">
                          <a:effectLst/>
                        </a:rPr>
                        <a:t>[4, 64, 64, 64, 1]</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1427112"/>
                  </a:ext>
                </a:extLst>
              </a:tr>
              <a:tr h="618274">
                <a:tc>
                  <a:txBody>
                    <a:bodyPr/>
                    <a:lstStyle/>
                    <a:p>
                      <a:pPr>
                        <a:lnSpc>
                          <a:spcPct val="107000"/>
                        </a:lnSpc>
                        <a:spcAft>
                          <a:spcPts val="1000"/>
                        </a:spcAft>
                      </a:pPr>
                      <a:r>
                        <a:rPr lang="en-US" sz="1200" kern="100" dirty="0">
                          <a:effectLst/>
                        </a:rPr>
                        <a:t>Activation function</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Linear, Tanh for Hidden layers, Softplus for output</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5012719"/>
                  </a:ext>
                </a:extLst>
              </a:tr>
              <a:tr h="278743">
                <a:tc>
                  <a:txBody>
                    <a:bodyPr/>
                    <a:lstStyle/>
                    <a:p>
                      <a:pPr>
                        <a:lnSpc>
                          <a:spcPct val="107000"/>
                        </a:lnSpc>
                        <a:spcAft>
                          <a:spcPts val="1000"/>
                        </a:spcAft>
                      </a:pPr>
                      <a:r>
                        <a:rPr lang="en-US" sz="1200" kern="100" dirty="0">
                          <a:effectLst/>
                        </a:rPr>
                        <a:t>Epochs</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50000</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5971200"/>
                  </a:ext>
                </a:extLst>
              </a:tr>
              <a:tr h="278743">
                <a:tc>
                  <a:txBody>
                    <a:bodyPr/>
                    <a:lstStyle/>
                    <a:p>
                      <a:pPr>
                        <a:lnSpc>
                          <a:spcPct val="107000"/>
                        </a:lnSpc>
                        <a:spcAft>
                          <a:spcPts val="1000"/>
                        </a:spcAft>
                      </a:pPr>
                      <a:r>
                        <a:rPr lang="en-US" sz="1200" kern="100">
                          <a:effectLst/>
                        </a:rPr>
                        <a:t>Learning rate</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2e-4</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3377816"/>
                  </a:ext>
                </a:extLst>
              </a:tr>
              <a:tr h="278743">
                <a:tc>
                  <a:txBody>
                    <a:bodyPr/>
                    <a:lstStyle/>
                    <a:p>
                      <a:pPr>
                        <a:lnSpc>
                          <a:spcPct val="107000"/>
                        </a:lnSpc>
                        <a:spcAft>
                          <a:spcPts val="1000"/>
                        </a:spcAft>
                      </a:pPr>
                      <a:r>
                        <a:rPr lang="en-US" sz="1200" kern="100">
                          <a:effectLst/>
                        </a:rPr>
                        <a:t>Input Transform</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dirty="0">
                          <a:effectLst/>
                        </a:rPr>
                        <a:t>Normalization between [-1, 1]</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5736805"/>
                  </a:ext>
                </a:extLst>
              </a:tr>
            </a:tbl>
          </a:graphicData>
        </a:graphic>
      </p:graphicFrame>
      <p:pic>
        <p:nvPicPr>
          <p:cNvPr id="11" name="Picture 10">
            <a:extLst>
              <a:ext uri="{FF2B5EF4-FFF2-40B4-BE49-F238E27FC236}">
                <a16:creationId xmlns:a16="http://schemas.microsoft.com/office/drawing/2014/main" id="{06C7E449-8A48-2BCC-4EF1-87F090211A57}"/>
              </a:ext>
            </a:extLst>
          </p:cNvPr>
          <p:cNvPicPr>
            <a:picLocks noChangeAspect="1"/>
          </p:cNvPicPr>
          <p:nvPr/>
        </p:nvPicPr>
        <p:blipFill>
          <a:blip r:embed="rId4"/>
          <a:stretch>
            <a:fillRect/>
          </a:stretch>
        </p:blipFill>
        <p:spPr>
          <a:xfrm>
            <a:off x="1142065" y="4196686"/>
            <a:ext cx="4866640" cy="195062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113E132-A617-522E-FAE6-6C2FD961C2AB}"/>
                  </a:ext>
                </a:extLst>
              </p:cNvPr>
              <p:cNvSpPr txBox="1"/>
              <p:nvPr/>
            </p:nvSpPr>
            <p:spPr>
              <a:xfrm>
                <a:off x="556261" y="3777214"/>
                <a:ext cx="6295644" cy="422167"/>
              </a:xfrm>
              <a:prstGeom prst="rect">
                <a:avLst/>
              </a:prstGeom>
              <a:noFill/>
            </p:spPr>
            <p:txBody>
              <a:bodyPr wrap="square">
                <a:spAutoFit/>
              </a:bodyPr>
              <a:lstStyle/>
              <a:p>
                <a:pPr marL="228600" indent="-228600" algn="just">
                  <a:lnSpc>
                    <a:spcPct val="150000"/>
                  </a:lnSpc>
                </a:pPr>
                <a:r>
                  <a:rPr lang="en-US" sz="16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Combined Loss:    </a:t>
                </a:r>
                <a:r>
                  <a:rPr lang="en-US" sz="1600" dirty="0">
                    <a:solidFill>
                      <a:schemeClr val="accent1">
                        <a:lumMod val="50000"/>
                      </a:schemeClr>
                    </a:solidFill>
                    <a:effectLst/>
                    <a:latin typeface="CMU Serif Roman"/>
                    <a:ea typeface="Cambria" panose="02040503050406030204" pitchFamily="18" charset="0"/>
                  </a:rPr>
                  <a:t> </a:t>
                </a:r>
                <a14:m>
                  <m:oMath xmlns:m="http://schemas.openxmlformats.org/officeDocument/2006/math">
                    <m:r>
                      <a:rPr lang="en-US" sz="1600" i="1">
                        <a:solidFill>
                          <a:schemeClr val="accent1">
                            <a:lumMod val="50000"/>
                          </a:schemeClr>
                        </a:solidFill>
                        <a:effectLst/>
                        <a:latin typeface="Cambria Math" panose="02040503050406030204" pitchFamily="18" charset="0"/>
                        <a:ea typeface="Cambria" panose="02040503050406030204" pitchFamily="18" charset="0"/>
                      </a:rPr>
                      <m:t>𝐿</m:t>
                    </m:r>
                    <m:r>
                      <a:rPr lang="en-US" sz="16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𝑏</m:t>
                        </m:r>
                      </m:sub>
                    </m:sSub>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𝑏</m:t>
                        </m:r>
                      </m:sub>
                    </m:sSub>
                    <m:r>
                      <a:rPr lang="en-US" sz="16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𝑖</m:t>
                        </m:r>
                      </m:sub>
                    </m:sSub>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𝑖</m:t>
                        </m:r>
                      </m:sub>
                    </m:sSub>
                    <m:r>
                      <a:rPr lang="en-US" sz="16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600" i="1" smtClean="0">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𝑟</m:t>
                        </m:r>
                      </m:sub>
                    </m:sSub>
                    <m:sSub>
                      <m:sSubPr>
                        <m:ctrlPr>
                          <a:rPr lang="en-IN" sz="1600" i="1" smtClean="0">
                            <a:solidFill>
                              <a:schemeClr val="accent1">
                                <a:lumMod val="50000"/>
                              </a:schemeClr>
                            </a:solidFill>
                            <a:effectLst/>
                            <a:latin typeface="Cambria Math" panose="02040503050406030204" pitchFamily="18" charset="0"/>
                            <a:ea typeface="Cambria" panose="02040503050406030204" pitchFamily="18" charset="0"/>
                          </a:rPr>
                        </m:ctrlPr>
                      </m:sSubPr>
                      <m:e>
                        <m:r>
                          <a:rPr lang="en-US" sz="16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600" i="1">
                            <a:solidFill>
                              <a:schemeClr val="accent1">
                                <a:lumMod val="50000"/>
                              </a:schemeClr>
                            </a:solidFill>
                            <a:effectLst/>
                            <a:latin typeface="Cambria Math" panose="02040503050406030204" pitchFamily="18" charset="0"/>
                            <a:ea typeface="Cambria" panose="02040503050406030204" pitchFamily="18" charset="0"/>
                          </a:rPr>
                          <m:t>𝑟</m:t>
                        </m:r>
                      </m:sub>
                    </m:sSub>
                  </m:oMath>
                </a14:m>
                <a:endParaRPr lang="en-IN" sz="1600" dirty="0">
                  <a:solidFill>
                    <a:schemeClr val="accent1">
                      <a:lumMod val="50000"/>
                    </a:schemeClr>
                  </a:solidFill>
                  <a:effectLst/>
                  <a:latin typeface="Times New Roman" panose="02020603050405020304" pitchFamily="18" charset="0"/>
                  <a:ea typeface="Cambria" panose="02040503050406030204" pitchFamily="18" charset="0"/>
                </a:endParaRPr>
              </a:p>
            </p:txBody>
          </p:sp>
        </mc:Choice>
        <mc:Fallback xmlns="">
          <p:sp>
            <p:nvSpPr>
              <p:cNvPr id="13" name="TextBox 12">
                <a:extLst>
                  <a:ext uri="{FF2B5EF4-FFF2-40B4-BE49-F238E27FC236}">
                    <a16:creationId xmlns:a16="http://schemas.microsoft.com/office/drawing/2014/main" id="{1113E132-A617-522E-FAE6-6C2FD961C2AB}"/>
                  </a:ext>
                </a:extLst>
              </p:cNvPr>
              <p:cNvSpPr txBox="1">
                <a:spLocks noRot="1" noChangeAspect="1" noMove="1" noResize="1" noEditPoints="1" noAdjustHandles="1" noChangeArrowheads="1" noChangeShapeType="1" noTextEdit="1"/>
              </p:cNvSpPr>
              <p:nvPr/>
            </p:nvSpPr>
            <p:spPr>
              <a:xfrm>
                <a:off x="556261" y="3777214"/>
                <a:ext cx="6295644" cy="422167"/>
              </a:xfrm>
              <a:prstGeom prst="rect">
                <a:avLst/>
              </a:prstGeom>
              <a:blipFill>
                <a:blip r:embed="rId5"/>
                <a:stretch>
                  <a:fillRect l="-484" b="-17391"/>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09E68E21-18C6-8205-CB7A-6E899927C348}"/>
              </a:ext>
            </a:extLst>
          </p:cNvPr>
          <p:cNvSpPr txBox="1"/>
          <p:nvPr/>
        </p:nvSpPr>
        <p:spPr>
          <a:xfrm>
            <a:off x="556261" y="449689"/>
            <a:ext cx="6295644" cy="417422"/>
          </a:xfrm>
          <a:prstGeom prst="rect">
            <a:avLst/>
          </a:prstGeom>
          <a:noFill/>
        </p:spPr>
        <p:txBody>
          <a:bodyPr wrap="square">
            <a:spAutoFit/>
          </a:bodyPr>
          <a:lstStyle/>
          <a:p>
            <a:pPr marL="228600" indent="-228600" algn="just">
              <a:lnSpc>
                <a:spcPct val="150000"/>
              </a:lnSpc>
            </a:pPr>
            <a:r>
              <a:rPr lang="en-US" sz="1600" b="1" dirty="0">
                <a:solidFill>
                  <a:srgbClr val="C00000"/>
                </a:solidFill>
                <a:latin typeface="Times New Roman" panose="02020603050405020304" pitchFamily="18" charset="0"/>
                <a:ea typeface="Cambria" panose="02040503050406030204" pitchFamily="18" charset="0"/>
                <a:cs typeface="Times New Roman" panose="02020603050405020304" pitchFamily="18" charset="0"/>
              </a:rPr>
              <a:t>Model Training</a:t>
            </a:r>
            <a:r>
              <a:rPr lang="en-US" sz="16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6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B21FD09-AFCB-95F7-E737-D136BF7456E0}"/>
                  </a:ext>
                </a:extLst>
              </p:cNvPr>
              <p:cNvGraphicFramePr>
                <a:graphicFrameLocks noGrp="1"/>
              </p:cNvGraphicFramePr>
              <p:nvPr>
                <p:extLst>
                  <p:ext uri="{D42A27DB-BD31-4B8C-83A1-F6EECF244321}">
                    <p14:modId xmlns:p14="http://schemas.microsoft.com/office/powerpoint/2010/main" val="3250653615"/>
                  </p:ext>
                </p:extLst>
              </p:nvPr>
            </p:nvGraphicFramePr>
            <p:xfrm>
              <a:off x="556261" y="842321"/>
              <a:ext cx="3871717" cy="2896817"/>
            </p:xfrm>
            <a:graphic>
              <a:graphicData uri="http://schemas.openxmlformats.org/drawingml/2006/table">
                <a:tbl>
                  <a:tblPr firstRow="1" firstCol="1" bandRow="1">
                    <a:tableStyleId>{22838BEF-8BB2-4498-84A7-C5851F593DF1}</a:tableStyleId>
                  </a:tblPr>
                  <a:tblGrid>
                    <a:gridCol w="1942683">
                      <a:extLst>
                        <a:ext uri="{9D8B030D-6E8A-4147-A177-3AD203B41FA5}">
                          <a16:colId xmlns:a16="http://schemas.microsoft.com/office/drawing/2014/main" val="1549549381"/>
                        </a:ext>
                      </a:extLst>
                    </a:gridCol>
                    <a:gridCol w="1929034">
                      <a:extLst>
                        <a:ext uri="{9D8B030D-6E8A-4147-A177-3AD203B41FA5}">
                          <a16:colId xmlns:a16="http://schemas.microsoft.com/office/drawing/2014/main" val="3895096180"/>
                        </a:ext>
                      </a:extLst>
                    </a:gridCol>
                  </a:tblGrid>
                  <a:tr h="156800">
                    <a:tc>
                      <a:txBody>
                        <a:bodyPr/>
                        <a:lstStyle/>
                        <a:p>
                          <a:pPr algn="ctr">
                            <a:spcAft>
                              <a:spcPts val="1000"/>
                            </a:spcAft>
                          </a:pPr>
                          <a:r>
                            <a:rPr lang="en-US" sz="900" kern="100">
                              <a:effectLst/>
                            </a:rPr>
                            <a:t>Parameters</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Values</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974316437"/>
                      </a:ext>
                    </a:extLst>
                  </a:tr>
                  <a:tr h="191645">
                    <a:tc>
                      <a:txBody>
                        <a:bodyPr/>
                        <a:lstStyle/>
                        <a:p>
                          <a:pPr algn="ctr">
                            <a:spcAft>
                              <a:spcPts val="1000"/>
                            </a:spcAft>
                          </a:pPr>
                          <a:r>
                            <a:rPr lang="en-US" sz="900" kern="100">
                              <a:effectLst/>
                            </a:rPr>
                            <a:t>Process Parameters</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1100" kern="100">
                              <a:effectLst/>
                            </a:rPr>
                            <a:t> </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767896154"/>
                      </a:ext>
                    </a:extLst>
                  </a:tr>
                  <a:tr h="156800">
                    <a:tc>
                      <a:txBody>
                        <a:bodyPr/>
                        <a:lstStyle/>
                        <a:p>
                          <a:pPr algn="ctr">
                            <a:spcAft>
                              <a:spcPts val="1000"/>
                            </a:spcAft>
                          </a:pPr>
                          <a:r>
                            <a:rPr lang="en-US" sz="900" kern="100">
                              <a:effectLst/>
                            </a:rPr>
                            <a:t>Velocity (v)</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10.0</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764823570"/>
                      </a:ext>
                    </a:extLst>
                  </a:tr>
                  <a:tr h="156800">
                    <a:tc>
                      <a:txBody>
                        <a:bodyPr/>
                        <a:lstStyle/>
                        <a:p>
                          <a:pPr algn="ctr">
                            <a:spcAft>
                              <a:spcPts val="1000"/>
                            </a:spcAft>
                          </a:pPr>
                          <a:r>
                            <a:rPr lang="en-US" sz="900" kern="100">
                              <a:effectLst/>
                            </a:rPr>
                            <a:t>Voltage (U)</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15.3</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45195010"/>
                      </a:ext>
                    </a:extLst>
                  </a:tr>
                  <a:tr h="156800">
                    <a:tc>
                      <a:txBody>
                        <a:bodyPr/>
                        <a:lstStyle/>
                        <a:p>
                          <a:pPr algn="ctr">
                            <a:spcAft>
                              <a:spcPts val="1000"/>
                            </a:spcAft>
                          </a:pPr>
                          <a:r>
                            <a:rPr lang="en-US" sz="900" kern="100" dirty="0">
                              <a:effectLst/>
                            </a:rPr>
                            <a:t>Current (I)</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120</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2234414981"/>
                      </a:ext>
                    </a:extLst>
                  </a:tr>
                  <a:tr h="156800">
                    <a:tc>
                      <a:txBody>
                        <a:bodyPr/>
                        <a:lstStyle/>
                        <a:p>
                          <a:pPr algn="ctr">
                            <a:spcAft>
                              <a:spcPts val="1000"/>
                            </a:spcAft>
                          </a:pPr>
                          <a:r>
                            <a:rPr lang="en-US" sz="900" kern="100" dirty="0">
                              <a:effectLst/>
                            </a:rPr>
                            <a:t>Efficiency (η)</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0.9</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3380363"/>
                      </a:ext>
                    </a:extLst>
                  </a:tr>
                  <a:tr h="198660">
                    <a:tc>
                      <a:txBody>
                        <a:bodyPr/>
                        <a:lstStyle/>
                        <a:p>
                          <a:pPr algn="ctr">
                            <a:spcAft>
                              <a:spcPts val="1000"/>
                            </a:spcAft>
                          </a:pPr>
                          <a:r>
                            <a:rPr lang="en-US" sz="900" kern="100">
                              <a:effectLst/>
                            </a:rPr>
                            <a:t>Convective Coefficient (h)</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2e-5</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2338544170"/>
                      </a:ext>
                    </a:extLst>
                  </a:tr>
                  <a:tr h="156800">
                    <a:tc>
                      <a:txBody>
                        <a:bodyPr/>
                        <a:lstStyle/>
                        <a:p>
                          <a:pPr algn="ctr">
                            <a:spcAft>
                              <a:spcPts val="1000"/>
                            </a:spcAft>
                          </a:pPr>
                          <a:r>
                            <a:rPr lang="en-US" sz="900" kern="100">
                              <a:effectLst/>
                            </a:rPr>
                            <a:t>Emissivity (</a:t>
                          </a:r>
                          <a14:m>
                            <m:oMath xmlns:m="http://schemas.openxmlformats.org/officeDocument/2006/math">
                              <m:r>
                                <a:rPr lang="en-US" sz="900" kern="100">
                                  <a:effectLst/>
                                  <a:latin typeface="Cambria Math" panose="02040503050406030204" pitchFamily="18" charset="0"/>
                                </a:rPr>
                                <m:t>𝜀</m:t>
                              </m:r>
                            </m:oMath>
                          </a14:m>
                          <a:r>
                            <a:rPr lang="en-US" sz="900" kern="100">
                              <a:effectLst/>
                            </a:rPr>
                            <a:t>)</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0.3</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295963844"/>
                      </a:ext>
                    </a:extLst>
                  </a:tr>
                  <a:tr h="156800">
                    <a:tc>
                      <a:txBody>
                        <a:bodyPr/>
                        <a:lstStyle/>
                        <a:p>
                          <a:pPr algn="ctr">
                            <a:spcAft>
                              <a:spcPts val="1000"/>
                            </a:spcAft>
                          </a:pPr>
                          <a:r>
                            <a:rPr lang="en-US" sz="900" kern="100" dirty="0">
                              <a:effectLst/>
                            </a:rPr>
                            <a:t>Density (ρ)</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7.966e-3</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739468433"/>
                      </a:ext>
                    </a:extLst>
                  </a:tr>
                  <a:tr h="206778">
                    <a:tc>
                      <a:txBody>
                        <a:bodyPr/>
                        <a:lstStyle/>
                        <a:p>
                          <a:pPr algn="ctr">
                            <a:spcAft>
                              <a:spcPts val="1000"/>
                            </a:spcAft>
                          </a:pPr>
                          <a:r>
                            <a:rPr lang="en-US" sz="900" kern="100">
                              <a:effectLst/>
                            </a:rPr>
                            <a:t>Stefan-Boltzmann Constant (Rboltz)</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5.6704e-14</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075039730"/>
                      </a:ext>
                    </a:extLst>
                  </a:tr>
                  <a:tr h="313600">
                    <a:tc>
                      <a:txBody>
                        <a:bodyPr/>
                        <a:lstStyle/>
                        <a:p>
                          <a:pPr algn="ctr">
                            <a:spcAft>
                              <a:spcPts val="1000"/>
                            </a:spcAft>
                          </a:pPr>
                          <a:r>
                            <a:rPr lang="en-US" sz="900" kern="100" dirty="0">
                              <a:effectLst/>
                            </a:rPr>
                            <a:t>Reference Temperature (</a:t>
                          </a:r>
                          <a:r>
                            <a:rPr lang="en-US" sz="900" kern="100" dirty="0" err="1">
                              <a:effectLst/>
                            </a:rPr>
                            <a:t>T_ref</a:t>
                          </a:r>
                          <a:r>
                            <a:rPr lang="en-US" sz="900" kern="100" dirty="0">
                              <a:effectLst/>
                            </a:rPr>
                            <a:t>) and Temperature range</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err="1">
                              <a:effectLst/>
                            </a:rPr>
                            <a:t>T_ref</a:t>
                          </a:r>
                          <a:r>
                            <a:rPr lang="en-US" sz="900" kern="100" dirty="0">
                              <a:effectLst/>
                            </a:rPr>
                            <a:t>= 298.15 K, </a:t>
                          </a:r>
                          <a:r>
                            <a:rPr lang="en-US" sz="900" kern="100" dirty="0" err="1">
                              <a:effectLst/>
                            </a:rPr>
                            <a:t>T_range</a:t>
                          </a:r>
                          <a:r>
                            <a:rPr lang="en-US" sz="900" kern="100" dirty="0">
                              <a:effectLst/>
                            </a:rPr>
                            <a:t>= 5000 K</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895500972"/>
                      </a:ext>
                    </a:extLst>
                  </a:tr>
                  <a:tr h="191645">
                    <a:tc>
                      <a:txBody>
                        <a:bodyPr/>
                        <a:lstStyle/>
                        <a:p>
                          <a:pPr algn="ctr">
                            <a:spcAft>
                              <a:spcPts val="1000"/>
                            </a:spcAft>
                          </a:pPr>
                          <a:r>
                            <a:rPr lang="en-US" sz="900" kern="100" dirty="0">
                              <a:effectLst/>
                            </a:rPr>
                            <a:t>Neural Network Parameters</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1100" kern="100" dirty="0">
                              <a:effectLst/>
                            </a:rPr>
                            <a:t> </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804574263"/>
                      </a:ext>
                    </a:extLst>
                  </a:tr>
                  <a:tr h="156800">
                    <a:tc>
                      <a:txBody>
                        <a:bodyPr/>
                        <a:lstStyle/>
                        <a:p>
                          <a:pPr algn="ctr">
                            <a:spcAft>
                              <a:spcPts val="1000"/>
                            </a:spcAft>
                          </a:pPr>
                          <a:r>
                            <a:rPr lang="en-US" sz="900" kern="100" dirty="0">
                              <a:effectLst/>
                            </a:rPr>
                            <a:t>Iterations and learning rate</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30000, lr= 2e-4</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467687689"/>
                      </a:ext>
                    </a:extLst>
                  </a:tr>
                  <a:tr h="156800">
                    <a:tc>
                      <a:txBody>
                        <a:bodyPr/>
                        <a:lstStyle/>
                        <a:p>
                          <a:pPr algn="ctr">
                            <a:spcAft>
                              <a:spcPts val="1000"/>
                            </a:spcAft>
                          </a:pPr>
                          <a:r>
                            <a:rPr lang="en-US" sz="900" kern="100" dirty="0">
                              <a:effectLst/>
                            </a:rPr>
                            <a:t>Architecture</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[4, 64, 64, 64, 1]</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498736855"/>
                      </a:ext>
                    </a:extLst>
                  </a:tr>
                  <a:tr h="383289">
                    <a:tc>
                      <a:txBody>
                        <a:bodyPr/>
                        <a:lstStyle/>
                        <a:p>
                          <a:pPr algn="ctr">
                            <a:spcAft>
                              <a:spcPts val="1000"/>
                            </a:spcAft>
                          </a:pPr>
                          <a:r>
                            <a:rPr lang="en-US" sz="1100" kern="100" dirty="0">
                              <a:effectLst/>
                              <a:latin typeface="Cambria" panose="02040503050406030204" pitchFamily="18" charset="0"/>
                              <a:ea typeface="Cambria" panose="02040503050406030204" pitchFamily="18" charset="0"/>
                              <a:cs typeface="Times New Roman" panose="02020603050405020304" pitchFamily="18" charset="0"/>
                            </a:rPr>
                            <a:t>Weights considered for loss </a:t>
                          </a:r>
                          <a:r>
                            <a:rPr lang="en-US" sz="1100" kern="100" dirty="0" err="1">
                              <a:effectLst/>
                              <a:latin typeface="Cambria" panose="02040503050406030204" pitchFamily="18" charset="0"/>
                              <a:ea typeface="Cambria" panose="02040503050406030204" pitchFamily="18" charset="0"/>
                              <a:cs typeface="Times New Roman" panose="02020603050405020304" pitchFamily="18" charset="0"/>
                            </a:rPr>
                            <a:t>fucntion</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1100" kern="100" dirty="0">
                              <a:effectLst/>
                              <a:latin typeface="Cambria" panose="02040503050406030204" pitchFamily="18" charset="0"/>
                              <a:ea typeface="Cambria" panose="02040503050406030204" pitchFamily="18" charset="0"/>
                              <a:cs typeface="Times New Roman" panose="02020603050405020304" pitchFamily="18" charset="0"/>
                            </a:rPr>
                            <a:t>[1e-2, 1e-2. 1.5]</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409747993"/>
                      </a:ext>
                    </a:extLst>
                  </a:tr>
                </a:tbl>
              </a:graphicData>
            </a:graphic>
          </p:graphicFrame>
        </mc:Choice>
        <mc:Fallback xmlns="">
          <p:graphicFrame>
            <p:nvGraphicFramePr>
              <p:cNvPr id="18" name="Table 17">
                <a:extLst>
                  <a:ext uri="{FF2B5EF4-FFF2-40B4-BE49-F238E27FC236}">
                    <a16:creationId xmlns:a16="http://schemas.microsoft.com/office/drawing/2014/main" id="{0B21FD09-AFCB-95F7-E737-D136BF7456E0}"/>
                  </a:ext>
                </a:extLst>
              </p:cNvPr>
              <p:cNvGraphicFramePr>
                <a:graphicFrameLocks noGrp="1"/>
              </p:cNvGraphicFramePr>
              <p:nvPr>
                <p:extLst>
                  <p:ext uri="{D42A27DB-BD31-4B8C-83A1-F6EECF244321}">
                    <p14:modId xmlns:p14="http://schemas.microsoft.com/office/powerpoint/2010/main" val="3250653615"/>
                  </p:ext>
                </p:extLst>
              </p:nvPr>
            </p:nvGraphicFramePr>
            <p:xfrm>
              <a:off x="556261" y="842321"/>
              <a:ext cx="3871717" cy="2896817"/>
            </p:xfrm>
            <a:graphic>
              <a:graphicData uri="http://schemas.openxmlformats.org/drawingml/2006/table">
                <a:tbl>
                  <a:tblPr firstRow="1" firstCol="1" bandRow="1">
                    <a:tableStyleId>{22838BEF-8BB2-4498-84A7-C5851F593DF1}</a:tableStyleId>
                  </a:tblPr>
                  <a:tblGrid>
                    <a:gridCol w="1942683">
                      <a:extLst>
                        <a:ext uri="{9D8B030D-6E8A-4147-A177-3AD203B41FA5}">
                          <a16:colId xmlns:a16="http://schemas.microsoft.com/office/drawing/2014/main" val="1549549381"/>
                        </a:ext>
                      </a:extLst>
                    </a:gridCol>
                    <a:gridCol w="1929034">
                      <a:extLst>
                        <a:ext uri="{9D8B030D-6E8A-4147-A177-3AD203B41FA5}">
                          <a16:colId xmlns:a16="http://schemas.microsoft.com/office/drawing/2014/main" val="3895096180"/>
                        </a:ext>
                      </a:extLst>
                    </a:gridCol>
                  </a:tblGrid>
                  <a:tr h="156800">
                    <a:tc>
                      <a:txBody>
                        <a:bodyPr/>
                        <a:lstStyle/>
                        <a:p>
                          <a:pPr algn="ctr">
                            <a:spcAft>
                              <a:spcPts val="1000"/>
                            </a:spcAft>
                          </a:pPr>
                          <a:r>
                            <a:rPr lang="en-US" sz="900" kern="100">
                              <a:effectLst/>
                            </a:rPr>
                            <a:t>Parameters</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Values</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974316437"/>
                      </a:ext>
                    </a:extLst>
                  </a:tr>
                  <a:tr h="191645">
                    <a:tc>
                      <a:txBody>
                        <a:bodyPr/>
                        <a:lstStyle/>
                        <a:p>
                          <a:pPr algn="ctr">
                            <a:spcAft>
                              <a:spcPts val="1000"/>
                            </a:spcAft>
                          </a:pPr>
                          <a:r>
                            <a:rPr lang="en-US" sz="900" kern="100">
                              <a:effectLst/>
                            </a:rPr>
                            <a:t>Process Parameters</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1100" kern="100">
                              <a:effectLst/>
                            </a:rPr>
                            <a:t> </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767896154"/>
                      </a:ext>
                    </a:extLst>
                  </a:tr>
                  <a:tr h="156800">
                    <a:tc>
                      <a:txBody>
                        <a:bodyPr/>
                        <a:lstStyle/>
                        <a:p>
                          <a:pPr algn="ctr">
                            <a:spcAft>
                              <a:spcPts val="1000"/>
                            </a:spcAft>
                          </a:pPr>
                          <a:r>
                            <a:rPr lang="en-US" sz="900" kern="100">
                              <a:effectLst/>
                            </a:rPr>
                            <a:t>Velocity (v)</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10.0</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764823570"/>
                      </a:ext>
                    </a:extLst>
                  </a:tr>
                  <a:tr h="156800">
                    <a:tc>
                      <a:txBody>
                        <a:bodyPr/>
                        <a:lstStyle/>
                        <a:p>
                          <a:pPr algn="ctr">
                            <a:spcAft>
                              <a:spcPts val="1000"/>
                            </a:spcAft>
                          </a:pPr>
                          <a:r>
                            <a:rPr lang="en-US" sz="900" kern="100">
                              <a:effectLst/>
                            </a:rPr>
                            <a:t>Voltage (U)</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15.3</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45195010"/>
                      </a:ext>
                    </a:extLst>
                  </a:tr>
                  <a:tr h="156800">
                    <a:tc>
                      <a:txBody>
                        <a:bodyPr/>
                        <a:lstStyle/>
                        <a:p>
                          <a:pPr algn="ctr">
                            <a:spcAft>
                              <a:spcPts val="1000"/>
                            </a:spcAft>
                          </a:pPr>
                          <a:r>
                            <a:rPr lang="en-US" sz="900" kern="100" dirty="0">
                              <a:effectLst/>
                            </a:rPr>
                            <a:t>Current (I)</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120</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2234414981"/>
                      </a:ext>
                    </a:extLst>
                  </a:tr>
                  <a:tr h="156800">
                    <a:tc>
                      <a:txBody>
                        <a:bodyPr/>
                        <a:lstStyle/>
                        <a:p>
                          <a:pPr algn="ctr">
                            <a:spcAft>
                              <a:spcPts val="1000"/>
                            </a:spcAft>
                          </a:pPr>
                          <a:r>
                            <a:rPr lang="en-US" sz="900" kern="100" dirty="0">
                              <a:effectLst/>
                            </a:rPr>
                            <a:t>Efficiency (η)</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0.9</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3380363"/>
                      </a:ext>
                    </a:extLst>
                  </a:tr>
                  <a:tr h="198660">
                    <a:tc>
                      <a:txBody>
                        <a:bodyPr/>
                        <a:lstStyle/>
                        <a:p>
                          <a:pPr algn="ctr">
                            <a:spcAft>
                              <a:spcPts val="1000"/>
                            </a:spcAft>
                          </a:pPr>
                          <a:r>
                            <a:rPr lang="en-US" sz="900" kern="100">
                              <a:effectLst/>
                            </a:rPr>
                            <a:t>Convective Coefficient (h)</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2e-5</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2338544170"/>
                      </a:ext>
                    </a:extLst>
                  </a:tr>
                  <a:tr h="156800">
                    <a:tc>
                      <a:txBody>
                        <a:bodyPr/>
                        <a:lstStyle/>
                        <a:p>
                          <a:endParaRPr lang="en-US"/>
                        </a:p>
                      </a:txBody>
                      <a:tcPr marL="64016" marR="64016" marT="0" marB="0">
                        <a:blipFill>
                          <a:blip r:embed="rId6"/>
                          <a:stretch>
                            <a:fillRect l="-313" t="-765385" r="-100000" b="-1011538"/>
                          </a:stretch>
                        </a:blipFill>
                      </a:tcPr>
                    </a:tc>
                    <a:tc>
                      <a:txBody>
                        <a:bodyPr/>
                        <a:lstStyle/>
                        <a:p>
                          <a:pPr algn="ctr">
                            <a:spcAft>
                              <a:spcPts val="1000"/>
                            </a:spcAft>
                          </a:pPr>
                          <a:r>
                            <a:rPr lang="en-US" sz="900" kern="100">
                              <a:effectLst/>
                            </a:rPr>
                            <a:t>0.3</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295963844"/>
                      </a:ext>
                    </a:extLst>
                  </a:tr>
                  <a:tr h="156800">
                    <a:tc>
                      <a:txBody>
                        <a:bodyPr/>
                        <a:lstStyle/>
                        <a:p>
                          <a:pPr algn="ctr">
                            <a:spcAft>
                              <a:spcPts val="1000"/>
                            </a:spcAft>
                          </a:pPr>
                          <a:r>
                            <a:rPr lang="en-US" sz="900" kern="100" dirty="0">
                              <a:effectLst/>
                            </a:rPr>
                            <a:t>Density (ρ)</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7.966e-3</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739468433"/>
                      </a:ext>
                    </a:extLst>
                  </a:tr>
                  <a:tr h="206778">
                    <a:tc>
                      <a:txBody>
                        <a:bodyPr/>
                        <a:lstStyle/>
                        <a:p>
                          <a:pPr algn="ctr">
                            <a:spcAft>
                              <a:spcPts val="1000"/>
                            </a:spcAft>
                          </a:pPr>
                          <a:r>
                            <a:rPr lang="en-US" sz="900" kern="100">
                              <a:effectLst/>
                            </a:rPr>
                            <a:t>Stefan-Boltzmann Constant (Rboltz)</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5.6704e-14</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075039730"/>
                      </a:ext>
                    </a:extLst>
                  </a:tr>
                  <a:tr h="313600">
                    <a:tc>
                      <a:txBody>
                        <a:bodyPr/>
                        <a:lstStyle/>
                        <a:p>
                          <a:pPr algn="ctr">
                            <a:spcAft>
                              <a:spcPts val="1000"/>
                            </a:spcAft>
                          </a:pPr>
                          <a:r>
                            <a:rPr lang="en-US" sz="900" kern="100" dirty="0">
                              <a:effectLst/>
                            </a:rPr>
                            <a:t>Reference Temperature (</a:t>
                          </a:r>
                          <a:r>
                            <a:rPr lang="en-US" sz="900" kern="100" dirty="0" err="1">
                              <a:effectLst/>
                            </a:rPr>
                            <a:t>T_ref</a:t>
                          </a:r>
                          <a:r>
                            <a:rPr lang="en-US" sz="900" kern="100" dirty="0">
                              <a:effectLst/>
                            </a:rPr>
                            <a:t>) and Temperature range</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err="1">
                              <a:effectLst/>
                            </a:rPr>
                            <a:t>T_ref</a:t>
                          </a:r>
                          <a:r>
                            <a:rPr lang="en-US" sz="900" kern="100" dirty="0">
                              <a:effectLst/>
                            </a:rPr>
                            <a:t>= 298.15 K, </a:t>
                          </a:r>
                          <a:r>
                            <a:rPr lang="en-US" sz="900" kern="100" dirty="0" err="1">
                              <a:effectLst/>
                            </a:rPr>
                            <a:t>T_range</a:t>
                          </a:r>
                          <a:r>
                            <a:rPr lang="en-US" sz="900" kern="100" dirty="0">
                              <a:effectLst/>
                            </a:rPr>
                            <a:t>= 5000 K</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895500972"/>
                      </a:ext>
                    </a:extLst>
                  </a:tr>
                  <a:tr h="191645">
                    <a:tc>
                      <a:txBody>
                        <a:bodyPr/>
                        <a:lstStyle/>
                        <a:p>
                          <a:pPr algn="ctr">
                            <a:spcAft>
                              <a:spcPts val="1000"/>
                            </a:spcAft>
                          </a:pPr>
                          <a:r>
                            <a:rPr lang="en-US" sz="900" kern="100" dirty="0">
                              <a:effectLst/>
                            </a:rPr>
                            <a:t>Neural Network Parameters</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1100" kern="100" dirty="0">
                              <a:effectLst/>
                            </a:rPr>
                            <a:t> </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804574263"/>
                      </a:ext>
                    </a:extLst>
                  </a:tr>
                  <a:tr h="156800">
                    <a:tc>
                      <a:txBody>
                        <a:bodyPr/>
                        <a:lstStyle/>
                        <a:p>
                          <a:pPr algn="ctr">
                            <a:spcAft>
                              <a:spcPts val="1000"/>
                            </a:spcAft>
                          </a:pPr>
                          <a:r>
                            <a:rPr lang="en-US" sz="900" kern="100" dirty="0">
                              <a:effectLst/>
                            </a:rPr>
                            <a:t>Iterations and learning rate</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a:effectLst/>
                            </a:rPr>
                            <a:t>30000, lr= 2e-4</a:t>
                          </a:r>
                          <a:endParaRPr lang="en-IN" sz="1100" kern="10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3467687689"/>
                      </a:ext>
                    </a:extLst>
                  </a:tr>
                  <a:tr h="156800">
                    <a:tc>
                      <a:txBody>
                        <a:bodyPr/>
                        <a:lstStyle/>
                        <a:p>
                          <a:pPr algn="ctr">
                            <a:spcAft>
                              <a:spcPts val="1000"/>
                            </a:spcAft>
                          </a:pPr>
                          <a:r>
                            <a:rPr lang="en-US" sz="900" kern="100" dirty="0">
                              <a:effectLst/>
                            </a:rPr>
                            <a:t>Architecture</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900" kern="100" dirty="0">
                              <a:effectLst/>
                            </a:rPr>
                            <a:t>[4, 64, 64, 64, 1]</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498736855"/>
                      </a:ext>
                    </a:extLst>
                  </a:tr>
                  <a:tr h="383289">
                    <a:tc>
                      <a:txBody>
                        <a:bodyPr/>
                        <a:lstStyle/>
                        <a:p>
                          <a:pPr algn="ctr">
                            <a:spcAft>
                              <a:spcPts val="1000"/>
                            </a:spcAft>
                          </a:pPr>
                          <a:r>
                            <a:rPr lang="en-US" sz="1100" kern="100" dirty="0">
                              <a:effectLst/>
                              <a:latin typeface="Cambria" panose="02040503050406030204" pitchFamily="18" charset="0"/>
                              <a:ea typeface="Cambria" panose="02040503050406030204" pitchFamily="18" charset="0"/>
                              <a:cs typeface="Times New Roman" panose="02020603050405020304" pitchFamily="18" charset="0"/>
                            </a:rPr>
                            <a:t>Weights considered for loss </a:t>
                          </a:r>
                          <a:r>
                            <a:rPr lang="en-US" sz="1100" kern="100" dirty="0" err="1">
                              <a:effectLst/>
                              <a:latin typeface="Cambria" panose="02040503050406030204" pitchFamily="18" charset="0"/>
                              <a:ea typeface="Cambria" panose="02040503050406030204" pitchFamily="18" charset="0"/>
                              <a:cs typeface="Times New Roman" panose="02020603050405020304" pitchFamily="18" charset="0"/>
                            </a:rPr>
                            <a:t>fucntion</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tc>
                      <a:txBody>
                        <a:bodyPr/>
                        <a:lstStyle/>
                        <a:p>
                          <a:pPr algn="ctr">
                            <a:spcAft>
                              <a:spcPts val="1000"/>
                            </a:spcAft>
                          </a:pPr>
                          <a:r>
                            <a:rPr lang="en-US" sz="1100" kern="100" dirty="0">
                              <a:effectLst/>
                              <a:latin typeface="Cambria" panose="02040503050406030204" pitchFamily="18" charset="0"/>
                              <a:ea typeface="Cambria" panose="02040503050406030204" pitchFamily="18" charset="0"/>
                              <a:cs typeface="Times New Roman" panose="02020603050405020304" pitchFamily="18" charset="0"/>
                            </a:rPr>
                            <a:t>[1e-2, 1e-2. 1.5]</a:t>
                          </a:r>
                          <a:endParaRPr lang="en-IN" sz="11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4016" marR="64016" marT="0" marB="0"/>
                    </a:tc>
                    <a:extLst>
                      <a:ext uri="{0D108BD9-81ED-4DB2-BD59-A6C34878D82A}">
                        <a16:rowId xmlns:a16="http://schemas.microsoft.com/office/drawing/2014/main" val="1409747993"/>
                      </a:ext>
                    </a:extLst>
                  </a:tr>
                </a:tbl>
              </a:graphicData>
            </a:graphic>
          </p:graphicFrame>
        </mc:Fallback>
      </mc:AlternateContent>
      <p:sp>
        <p:nvSpPr>
          <p:cNvPr id="4" name="TextBox 3">
            <a:extLst>
              <a:ext uri="{FF2B5EF4-FFF2-40B4-BE49-F238E27FC236}">
                <a16:creationId xmlns:a16="http://schemas.microsoft.com/office/drawing/2014/main" id="{9928732C-2CBE-8B0A-6DE6-3543843A7AF7}"/>
              </a:ext>
            </a:extLst>
          </p:cNvPr>
          <p:cNvSpPr txBox="1"/>
          <p:nvPr/>
        </p:nvSpPr>
        <p:spPr>
          <a:xfrm>
            <a:off x="867745" y="3714348"/>
            <a:ext cx="2837182"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Table 7:Process and Material Parameters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7F2C75-AD7E-85FD-2F2D-0D21A7DB6D3C}"/>
              </a:ext>
            </a:extLst>
          </p:cNvPr>
          <p:cNvSpPr txBox="1"/>
          <p:nvPr/>
        </p:nvSpPr>
        <p:spPr>
          <a:xfrm>
            <a:off x="1979233" y="6208675"/>
            <a:ext cx="344969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33:Model architecture and Backprop</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29C205B-A600-EC76-8140-4AA3834C8D0A}"/>
              </a:ext>
            </a:extLst>
          </p:cNvPr>
          <p:cNvSpPr txBox="1"/>
          <p:nvPr/>
        </p:nvSpPr>
        <p:spPr>
          <a:xfrm>
            <a:off x="8487917" y="6215876"/>
            <a:ext cx="344969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Table 8: Network Parameters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8C1199A-E1D6-B692-8B6E-78B9C03C61B1}"/>
              </a:ext>
            </a:extLst>
          </p:cNvPr>
          <p:cNvSpPr txBox="1"/>
          <p:nvPr/>
        </p:nvSpPr>
        <p:spPr>
          <a:xfrm>
            <a:off x="6382509" y="3496614"/>
            <a:ext cx="501712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32</a:t>
            </a:r>
            <a:r>
              <a:rPr lang="en-US" sz="1200" i="1" dirty="0">
                <a:solidFill>
                  <a:schemeClr val="accent1">
                    <a:lumMod val="50000"/>
                  </a:schemeClr>
                </a:solidFill>
                <a:latin typeface="Times New Roman" panose="02020603050405020304" pitchFamily="18" charset="0"/>
                <a:cs typeface="Times New Roman" panose="02020603050405020304" pitchFamily="18" charset="0"/>
                <a:sym typeface="Wingdings" panose="05000000000000000000" pitchFamily="2" charset="2"/>
              </a:rPr>
              <a:t>: (a) 2D top surface (b) 3D plot of Whole domain</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07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6"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773F52-C457-FEC9-D753-AB6526951A16}"/>
              </a:ext>
            </a:extLst>
          </p:cNvPr>
          <p:cNvSpPr>
            <a:spLocks noGrp="1"/>
          </p:cNvSpPr>
          <p:nvPr>
            <p:ph type="sldNum" sz="quarter" idx="12"/>
          </p:nvPr>
        </p:nvSpPr>
        <p:spPr/>
        <p:txBody>
          <a:bodyPr/>
          <a:lstStyle/>
          <a:p>
            <a:fld id="{0341D07B-65E6-4E3B-B725-8ED055DC581C}" type="slidenum">
              <a:rPr lang="en-IN" smtClean="0"/>
              <a:pPr/>
              <a:t>29</a:t>
            </a:fld>
            <a:endParaRPr lang="en-IN" dirty="0"/>
          </a:p>
        </p:txBody>
      </p:sp>
      <p:sp>
        <p:nvSpPr>
          <p:cNvPr id="3" name="TextBox 2">
            <a:extLst>
              <a:ext uri="{FF2B5EF4-FFF2-40B4-BE49-F238E27FC236}">
                <a16:creationId xmlns:a16="http://schemas.microsoft.com/office/drawing/2014/main" id="{2838D64A-CF69-44D7-073E-F90D7464F202}"/>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4" name="TextBox 3">
            <a:extLst>
              <a:ext uri="{FF2B5EF4-FFF2-40B4-BE49-F238E27FC236}">
                <a16:creationId xmlns:a16="http://schemas.microsoft.com/office/drawing/2014/main" id="{0724DA37-D83B-DDEC-CF9D-D8CA3EEB2D5A}"/>
              </a:ext>
            </a:extLst>
          </p:cNvPr>
          <p:cNvSpPr txBox="1"/>
          <p:nvPr/>
        </p:nvSpPr>
        <p:spPr>
          <a:xfrm>
            <a:off x="424927" y="459953"/>
            <a:ext cx="6295644" cy="458074"/>
          </a:xfrm>
          <a:prstGeom prst="rect">
            <a:avLst/>
          </a:prstGeom>
          <a:noFill/>
        </p:spPr>
        <p:txBody>
          <a:bodyPr wrap="square">
            <a:spAutoFit/>
          </a:bodyPr>
          <a:lstStyle/>
          <a:p>
            <a:pPr lvl="0" algn="just">
              <a:lnSpc>
                <a:spcPct val="150000"/>
              </a:lnSpc>
            </a:pPr>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Model Evaluation:</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8" name="Picture 7" descr="A screenshot of a computer generated image&#10;&#10;Description automatically generated">
            <a:extLst>
              <a:ext uri="{FF2B5EF4-FFF2-40B4-BE49-F238E27FC236}">
                <a16:creationId xmlns:a16="http://schemas.microsoft.com/office/drawing/2014/main" id="{5B060D82-7B57-CBC1-E62F-C20742DA0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766" y="898198"/>
            <a:ext cx="4970033" cy="4007916"/>
          </a:xfrm>
          <a:prstGeom prst="rect">
            <a:avLst/>
          </a:prstGeom>
        </p:spPr>
      </p:pic>
      <p:pic>
        <p:nvPicPr>
          <p:cNvPr id="10" name="Picture 9">
            <a:extLst>
              <a:ext uri="{FF2B5EF4-FFF2-40B4-BE49-F238E27FC236}">
                <a16:creationId xmlns:a16="http://schemas.microsoft.com/office/drawing/2014/main" id="{1DD6ECEB-A09E-C528-789A-9E6E1A520E20}"/>
              </a:ext>
            </a:extLst>
          </p:cNvPr>
          <p:cNvPicPr>
            <a:picLocks noChangeAspect="1"/>
          </p:cNvPicPr>
          <p:nvPr/>
        </p:nvPicPr>
        <p:blipFill>
          <a:blip r:embed="rId3"/>
          <a:stretch>
            <a:fillRect/>
          </a:stretch>
        </p:blipFill>
        <p:spPr>
          <a:xfrm>
            <a:off x="6570000" y="1222304"/>
            <a:ext cx="5294338" cy="3635685"/>
          </a:xfrm>
          <a:prstGeom prst="rect">
            <a:avLst/>
          </a:prstGeom>
        </p:spPr>
      </p:pic>
      <p:sp>
        <p:nvSpPr>
          <p:cNvPr id="12" name="TextBox 11">
            <a:extLst>
              <a:ext uri="{FF2B5EF4-FFF2-40B4-BE49-F238E27FC236}">
                <a16:creationId xmlns:a16="http://schemas.microsoft.com/office/drawing/2014/main" id="{1FA4BAA7-CF21-AF63-F339-DC811B48E38F}"/>
              </a:ext>
            </a:extLst>
          </p:cNvPr>
          <p:cNvSpPr txBox="1"/>
          <p:nvPr/>
        </p:nvSpPr>
        <p:spPr>
          <a:xfrm>
            <a:off x="532638" y="5316063"/>
            <a:ext cx="11651048" cy="873572"/>
          </a:xfrm>
          <a:prstGeom prst="rect">
            <a:avLst/>
          </a:prstGeom>
          <a:noFill/>
        </p:spPr>
        <p:txBody>
          <a:bodyPr wrap="square">
            <a:spAutoFit/>
          </a:bodyPr>
          <a:lstStyle/>
          <a:p>
            <a:pPr marL="285750" indent="-285750" eaLnBrk="0" fontAlgn="base" hangingPunct="0">
              <a:lnSpc>
                <a:spcPct val="150000"/>
              </a:lnSpc>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Predicted temperatures initially match actual temperatures in heating phase but diverge over time especiall</a:t>
            </a:r>
            <a:r>
              <a:rPr lang="en-US" altLang="en-US" dirty="0">
                <a:solidFill>
                  <a:schemeClr val="accent1">
                    <a:lumMod val="50000"/>
                  </a:schemeClr>
                </a:solidFill>
                <a:latin typeface="Times New Roman" panose="02020603050405020304" pitchFamily="18" charset="0"/>
                <a:cs typeface="Times New Roman" panose="02020603050405020304" pitchFamily="18" charset="0"/>
              </a:rPr>
              <a:t>y in cooling phase</a:t>
            </a:r>
            <a:r>
              <a:rPr kumimoji="0" lang="en-US" altLang="en-US" sz="18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suggesting accuracy in short-term but discrepancies in long-term predictions.</a:t>
            </a:r>
          </a:p>
        </p:txBody>
      </p:sp>
      <p:sp>
        <p:nvSpPr>
          <p:cNvPr id="13" name="TextBox 12">
            <a:extLst>
              <a:ext uri="{FF2B5EF4-FFF2-40B4-BE49-F238E27FC236}">
                <a16:creationId xmlns:a16="http://schemas.microsoft.com/office/drawing/2014/main" id="{FAC10477-0E3A-5640-1521-3E5107CF2DDD}"/>
              </a:ext>
            </a:extLst>
          </p:cNvPr>
          <p:cNvSpPr txBox="1"/>
          <p:nvPr/>
        </p:nvSpPr>
        <p:spPr>
          <a:xfrm>
            <a:off x="424927" y="4857989"/>
            <a:ext cx="6295644" cy="458074"/>
          </a:xfrm>
          <a:prstGeom prst="rect">
            <a:avLst/>
          </a:prstGeom>
          <a:noFill/>
        </p:spPr>
        <p:txBody>
          <a:bodyPr wrap="square">
            <a:spAutoFit/>
          </a:bodyPr>
          <a:lstStyle/>
          <a:p>
            <a:pPr lvl="0" algn="just">
              <a:lnSpc>
                <a:spcPct val="150000"/>
              </a:lnSpc>
            </a:pPr>
            <a:r>
              <a:rPr lang="en-IN" b="1" dirty="0">
                <a:solidFill>
                  <a:srgbClr val="C00000"/>
                </a:solidFill>
                <a:latin typeface="Times New Roman" panose="02020603050405020304" pitchFamily="18" charset="0"/>
                <a:ea typeface="Cambria" panose="02040503050406030204" pitchFamily="18" charset="0"/>
                <a:cs typeface="Times New Roman" panose="02020603050405020304" pitchFamily="18" charset="0"/>
              </a:rPr>
              <a:t>Observation</a:t>
            </a:r>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5F305C1-2043-8E88-722C-AF4B9386283B}"/>
              </a:ext>
            </a:extLst>
          </p:cNvPr>
          <p:cNvSpPr txBox="1"/>
          <p:nvPr/>
        </p:nvSpPr>
        <p:spPr>
          <a:xfrm>
            <a:off x="1853006" y="4857989"/>
            <a:ext cx="4237871"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34:3D Prediction plot of whole domain at t= 0, 1, 2, 3</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E7275C7-550B-1ECF-7FF2-17955464FA0B}"/>
              </a:ext>
            </a:extLst>
          </p:cNvPr>
          <p:cNvSpPr txBox="1"/>
          <p:nvPr/>
        </p:nvSpPr>
        <p:spPr>
          <a:xfrm>
            <a:off x="7354076" y="4821049"/>
            <a:ext cx="4196105"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35:Comparision analysis with actual simulation results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5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BDFC7AB-6C78-BC0D-5AB3-F6EEB70741EC}"/>
              </a:ext>
            </a:extLst>
          </p:cNvPr>
          <p:cNvSpPr/>
          <p:nvPr/>
        </p:nvSpPr>
        <p:spPr>
          <a:xfrm>
            <a:off x="6926988" y="2232830"/>
            <a:ext cx="1114905" cy="377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87BB0342-6460-82A4-2DDF-938F0F57DB47}"/>
              </a:ext>
            </a:extLst>
          </p:cNvPr>
          <p:cNvSpPr>
            <a:spLocks noGrp="1"/>
          </p:cNvSpPr>
          <p:nvPr>
            <p:ph type="sldNum" sz="quarter" idx="12"/>
          </p:nvPr>
        </p:nvSpPr>
        <p:spPr/>
        <p:txBody>
          <a:bodyPr/>
          <a:lstStyle/>
          <a:p>
            <a:fld id="{0341D07B-65E6-4E3B-B725-8ED055DC581C}" type="slidenum">
              <a:rPr lang="en-IN" smtClean="0"/>
              <a:pPr/>
              <a:t>3</a:t>
            </a:fld>
            <a:endParaRPr lang="en-IN" dirty="0"/>
          </a:p>
        </p:txBody>
      </p:sp>
      <p:sp>
        <p:nvSpPr>
          <p:cNvPr id="8" name="TextBox 7">
            <a:extLst>
              <a:ext uri="{FF2B5EF4-FFF2-40B4-BE49-F238E27FC236}">
                <a16:creationId xmlns:a16="http://schemas.microsoft.com/office/drawing/2014/main" id="{CCBB6019-04FF-B65A-224C-4AD25E8A0034}"/>
              </a:ext>
            </a:extLst>
          </p:cNvPr>
          <p:cNvSpPr txBox="1"/>
          <p:nvPr/>
        </p:nvSpPr>
        <p:spPr>
          <a:xfrm>
            <a:off x="-1" y="14145"/>
            <a:ext cx="12189485" cy="461665"/>
          </a:xfrm>
          <a:prstGeom prst="rect">
            <a:avLst/>
          </a:prstGeom>
          <a:noFill/>
        </p:spPr>
        <p:txBody>
          <a:bodyPr wrap="square">
            <a:spAutoFit/>
          </a:bodyPr>
          <a:lstStyle/>
          <a:p>
            <a:pPr algn="ctr"/>
            <a:r>
              <a:rPr lang="en-IN" sz="2400" b="1" dirty="0">
                <a:solidFill>
                  <a:srgbClr val="000099"/>
                </a:solidFill>
                <a:latin typeface="Times New Roman" panose="02020603050405020304" pitchFamily="18" charset="0"/>
                <a:cs typeface="Times New Roman" panose="02020603050405020304" pitchFamily="18" charset="0"/>
              </a:rPr>
              <a:t>Introduction</a:t>
            </a:r>
            <a:endParaRPr lang="en-IN" sz="2400" dirty="0">
              <a:solidFill>
                <a:srgbClr val="000099"/>
              </a:solidFill>
            </a:endParaRPr>
          </a:p>
        </p:txBody>
      </p:sp>
      <p:sp>
        <p:nvSpPr>
          <p:cNvPr id="25" name="TextBox 24">
            <a:extLst>
              <a:ext uri="{FF2B5EF4-FFF2-40B4-BE49-F238E27FC236}">
                <a16:creationId xmlns:a16="http://schemas.microsoft.com/office/drawing/2014/main" id="{D0EB605D-C3B6-AFCE-5E57-4C1C476EDB3E}"/>
              </a:ext>
            </a:extLst>
          </p:cNvPr>
          <p:cNvSpPr txBox="1"/>
          <p:nvPr/>
        </p:nvSpPr>
        <p:spPr>
          <a:xfrm>
            <a:off x="42625" y="2365043"/>
            <a:ext cx="8811276" cy="1865511"/>
          </a:xfrm>
          <a:prstGeom prst="rect">
            <a:avLst/>
          </a:prstGeom>
          <a:noFill/>
        </p:spPr>
        <p:txBody>
          <a:bodyPr wrap="square" rtlCol="0">
            <a:spAutoFit/>
          </a:bodyPr>
          <a:lstStyle/>
          <a:p>
            <a:pPr marL="285750" indent="-285750">
              <a:lnSpc>
                <a:spcPct val="130000"/>
              </a:lnSpc>
              <a:buFont typeface="Wingdings" panose="05000000000000000000" pitchFamily="2" charset="2"/>
              <a:buChar char="q"/>
            </a:pPr>
            <a:r>
              <a:rPr lang="en-IN" sz="1700" b="1" dirty="0">
                <a:solidFill>
                  <a:srgbClr val="C00000"/>
                </a:solidFill>
                <a:latin typeface="Times New Roman" panose="02020603050405020304" pitchFamily="18" charset="0"/>
                <a:cs typeface="Times New Roman" panose="02020603050405020304" pitchFamily="18" charset="0"/>
              </a:rPr>
              <a:t>Advantages of WAAM:</a:t>
            </a:r>
          </a:p>
          <a:p>
            <a:pPr marL="742950" lvl="1" indent="-285750">
              <a:lnSpc>
                <a:spcPct val="150000"/>
              </a:lnSpc>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High deposition rate, energy-efficient, cost-effective, material-efficient.</a:t>
            </a:r>
            <a:endParaRPr lang="en-IN" sz="1600" dirty="0">
              <a:solidFill>
                <a:srgbClr val="002060"/>
              </a:solidFill>
              <a:latin typeface="Times New Roman" panose="02020603050405020304" pitchFamily="18" charset="0"/>
              <a:cs typeface="Times New Roman" panose="02020603050405020304" pitchFamily="18" charset="0"/>
            </a:endParaRP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Wide range of Materials: Steel, Nickel, Titanium, and Aluminum alloys.</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Deposition Rate: 1 to 5 kg/hr.</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Improved buy-to-fly ratio, lower part cost.</a:t>
            </a:r>
            <a:endParaRPr lang="en-IN" altLang="en-US" sz="1600"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90B152-C0B7-B16C-9AB3-A2F7233BC9D5}"/>
              </a:ext>
            </a:extLst>
          </p:cNvPr>
          <p:cNvSpPr txBox="1"/>
          <p:nvPr/>
        </p:nvSpPr>
        <p:spPr>
          <a:xfrm>
            <a:off x="441579" y="5000377"/>
            <a:ext cx="5737555" cy="458074"/>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en-US" altLang="en-US" sz="1800" dirty="0">
                <a:solidFill>
                  <a:schemeClr val="accent1">
                    <a:lumMod val="50000"/>
                  </a:schemeClr>
                </a:solidFill>
                <a:latin typeface="Times New Roman" panose="02020603050405020304" pitchFamily="18" charset="0"/>
                <a:cs typeface="Times New Roman" panose="02020603050405020304" pitchFamily="18" charset="0"/>
              </a:rPr>
              <a:t>Residual stress, Distortion</a:t>
            </a:r>
            <a:endParaRPr lang="en-US"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5E049E9-7AA2-B212-4056-D718C994DD0E}"/>
              </a:ext>
            </a:extLst>
          </p:cNvPr>
          <p:cNvSpPr txBox="1"/>
          <p:nvPr/>
        </p:nvSpPr>
        <p:spPr>
          <a:xfrm>
            <a:off x="926449" y="5473458"/>
            <a:ext cx="4338564" cy="646331"/>
          </a:xfrm>
          <a:prstGeom prst="rect">
            <a:avLst/>
          </a:prstGeom>
          <a:noFill/>
        </p:spPr>
        <p:txBody>
          <a:bodyPr wrap="square" rtlCol="0">
            <a:spAutoFit/>
          </a:bodyPr>
          <a:lstStyle/>
          <a:p>
            <a:pPr marL="285750" indent="-285750">
              <a:buFont typeface="Arial" panose="020B0604020202020204" pitchFamily="34" charset="0"/>
              <a:buChar char="•"/>
            </a:pPr>
            <a:r>
              <a:rPr lang="en-US" altLang="en-US" sz="1800" dirty="0">
                <a:solidFill>
                  <a:schemeClr val="accent1">
                    <a:lumMod val="50000"/>
                  </a:schemeClr>
                </a:solidFill>
                <a:latin typeface="Times New Roman" panose="02020603050405020304" pitchFamily="18" charset="0"/>
                <a:cs typeface="Times New Roman" panose="02020603050405020304" pitchFamily="18" charset="0"/>
              </a:rPr>
              <a:t>Non-uniform properties throughout the built</a:t>
            </a:r>
            <a:endParaRPr lang="en-US" sz="1800" dirty="0">
              <a:solidFill>
                <a:schemeClr val="accent1">
                  <a:lumMod val="50000"/>
                </a:schemeClr>
              </a:solidFill>
              <a:latin typeface="Times New Roman" panose="02020603050405020304" pitchFamily="18" charset="0"/>
              <a:cs typeface="Times New Roman" panose="02020603050405020304" pitchFamily="18" charset="0"/>
            </a:endParaRPr>
          </a:p>
          <a:p>
            <a:endParaRPr lang="en-IN" dirty="0"/>
          </a:p>
        </p:txBody>
      </p:sp>
      <p:sp>
        <p:nvSpPr>
          <p:cNvPr id="24" name="TextBox 23">
            <a:extLst>
              <a:ext uri="{FF2B5EF4-FFF2-40B4-BE49-F238E27FC236}">
                <a16:creationId xmlns:a16="http://schemas.microsoft.com/office/drawing/2014/main" id="{9BEC79D5-3C46-486F-85C1-918E4BD9904C}"/>
              </a:ext>
            </a:extLst>
          </p:cNvPr>
          <p:cNvSpPr txBox="1"/>
          <p:nvPr/>
        </p:nvSpPr>
        <p:spPr>
          <a:xfrm>
            <a:off x="177357" y="475810"/>
            <a:ext cx="11696716" cy="1917833"/>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IN" sz="1700" b="1" u="sng" dirty="0">
                <a:solidFill>
                  <a:srgbClr val="C00000"/>
                </a:solidFill>
                <a:latin typeface="Times New Roman" panose="02020603050405020304" pitchFamily="18" charset="0"/>
                <a:cs typeface="Times New Roman" panose="02020603050405020304" pitchFamily="18" charset="0"/>
              </a:rPr>
              <a:t>Wire Arc Additive Manufacturing (WAAM):</a:t>
            </a:r>
            <a:r>
              <a:rPr lang="en-IN" sz="1700" b="1" dirty="0">
                <a:solidFill>
                  <a:srgbClr val="C00000"/>
                </a:solidFill>
                <a:latin typeface="Times New Roman" panose="02020603050405020304" pitchFamily="18" charset="0"/>
                <a:cs typeface="Times New Roman" panose="02020603050405020304" pitchFamily="18" charset="0"/>
              </a:rPr>
              <a:t> </a:t>
            </a:r>
            <a:r>
              <a:rPr lang="en-US" sz="1600" dirty="0">
                <a:solidFill>
                  <a:schemeClr val="accent1">
                    <a:lumMod val="50000"/>
                  </a:schemeClr>
                </a:solidFill>
                <a:latin typeface="Times New Roman" panose="02020603050405020304" pitchFamily="18" charset="0"/>
                <a:cs typeface="Times New Roman" panose="02020603050405020304" pitchFamily="18" charset="0"/>
              </a:rPr>
              <a:t>A Wire Arc Additive Manufacturing (WAAM) is a cost-effective and faster alternative to other additive manufacturing methods, utilizing consumable electrodes that range from 0.8 to 1.5 mm in diameter. </a:t>
            </a:r>
          </a:p>
          <a:p>
            <a:pPr marL="742950" lvl="1" indent="-285750" algn="just">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This process employs the </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Gas Metal Arc Welding (GMAW) </a:t>
            </a:r>
            <a:r>
              <a:rPr lang="en-US" sz="1600" dirty="0">
                <a:solidFill>
                  <a:schemeClr val="accent1">
                    <a:lumMod val="50000"/>
                  </a:schemeClr>
                </a:solidFill>
                <a:latin typeface="Times New Roman" panose="02020603050405020304" pitchFamily="18" charset="0"/>
                <a:cs typeface="Times New Roman" panose="02020603050405020304" pitchFamily="18" charset="0"/>
              </a:rPr>
              <a:t>principle for arc creation, protected by inert gas shielding. </a:t>
            </a:r>
          </a:p>
          <a:p>
            <a:pPr marL="742950" lvl="1" indent="-285750" algn="just">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Metal is transferred to the workpiece through various modes, including short circuit, globular, or spray transfer, with the Cold Metal Transfer (CMT)</a:t>
            </a:r>
          </a:p>
        </p:txBody>
      </p:sp>
      <p:grpSp>
        <p:nvGrpSpPr>
          <p:cNvPr id="40" name="Group 39">
            <a:extLst>
              <a:ext uri="{FF2B5EF4-FFF2-40B4-BE49-F238E27FC236}">
                <a16:creationId xmlns:a16="http://schemas.microsoft.com/office/drawing/2014/main" id="{ACFDD845-90C5-1342-7DAF-A2A610CAF85A}"/>
              </a:ext>
            </a:extLst>
          </p:cNvPr>
          <p:cNvGrpSpPr/>
          <p:nvPr/>
        </p:nvGrpSpPr>
        <p:grpSpPr>
          <a:xfrm>
            <a:off x="7332711" y="2101289"/>
            <a:ext cx="4600962" cy="3707626"/>
            <a:chOff x="1032028" y="1090793"/>
            <a:chExt cx="4600962" cy="2604815"/>
          </a:xfrm>
        </p:grpSpPr>
        <p:sp>
          <p:nvSpPr>
            <p:cNvPr id="42" name="TextBox 41">
              <a:extLst>
                <a:ext uri="{FF2B5EF4-FFF2-40B4-BE49-F238E27FC236}">
                  <a16:creationId xmlns:a16="http://schemas.microsoft.com/office/drawing/2014/main" id="{1B1803E3-4EF3-E12F-1063-F50E9CF4F572}"/>
                </a:ext>
              </a:extLst>
            </p:cNvPr>
            <p:cNvSpPr txBox="1"/>
            <p:nvPr/>
          </p:nvSpPr>
          <p:spPr>
            <a:xfrm>
              <a:off x="1058339" y="3449387"/>
              <a:ext cx="4574651" cy="246221"/>
            </a:xfrm>
            <a:prstGeom prst="rect">
              <a:avLst/>
            </a:prstGeom>
            <a:noFill/>
          </p:spPr>
          <p:txBody>
            <a:bodyPr wrap="square" rtlCol="0">
              <a:spAutoFit/>
            </a:bodyPr>
            <a:lstStyle/>
            <a:p>
              <a:r>
                <a:rPr lang="en-US" sz="1000" b="0" i="1" dirty="0">
                  <a:solidFill>
                    <a:schemeClr val="accent1">
                      <a:lumMod val="50000"/>
                    </a:schemeClr>
                  </a:solidFill>
                  <a:effectLst/>
                  <a:highlight>
                    <a:srgbClr val="FFFFFF"/>
                  </a:highlight>
                  <a:latin typeface="Times New Roman" panose="02020603050405020304" pitchFamily="18" charset="0"/>
                  <a:cs typeface="Times New Roman" panose="02020603050405020304" pitchFamily="18" charset="0"/>
                </a:rPr>
                <a:t>Fig 2. Types of WAAM processes. (a) GTAW; (b) PAW; (c) GMAW. [2]</a:t>
              </a:r>
            </a:p>
          </p:txBody>
        </p:sp>
        <p:pic>
          <p:nvPicPr>
            <p:cNvPr id="41" name="Picture 40" descr="Diagram of a diagram of a gas source&#10;&#10;Description automatically generated with medium confidence">
              <a:extLst>
                <a:ext uri="{FF2B5EF4-FFF2-40B4-BE49-F238E27FC236}">
                  <a16:creationId xmlns:a16="http://schemas.microsoft.com/office/drawing/2014/main" id="{167CCAD4-833A-AE92-938E-E2424F800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28" y="1090793"/>
              <a:ext cx="3946109" cy="2383847"/>
            </a:xfrm>
            <a:prstGeom prst="rect">
              <a:avLst/>
            </a:prstGeom>
          </p:spPr>
        </p:pic>
      </p:grpSp>
      <p:grpSp>
        <p:nvGrpSpPr>
          <p:cNvPr id="56" name="Group 55">
            <a:extLst>
              <a:ext uri="{FF2B5EF4-FFF2-40B4-BE49-F238E27FC236}">
                <a16:creationId xmlns:a16="http://schemas.microsoft.com/office/drawing/2014/main" id="{F11176BE-7AE2-CB2D-D9AB-6742012A7358}"/>
              </a:ext>
            </a:extLst>
          </p:cNvPr>
          <p:cNvGrpSpPr/>
          <p:nvPr/>
        </p:nvGrpSpPr>
        <p:grpSpPr>
          <a:xfrm>
            <a:off x="436256" y="2088065"/>
            <a:ext cx="11374411" cy="3895194"/>
            <a:chOff x="525569" y="2009745"/>
            <a:chExt cx="11374411" cy="3895194"/>
          </a:xfrm>
        </p:grpSpPr>
        <p:sp>
          <p:nvSpPr>
            <p:cNvPr id="11" name="TextBox 10">
              <a:extLst>
                <a:ext uri="{FF2B5EF4-FFF2-40B4-BE49-F238E27FC236}">
                  <a16:creationId xmlns:a16="http://schemas.microsoft.com/office/drawing/2014/main" id="{8C52749F-702B-9209-F2D7-2C7704F13878}"/>
                </a:ext>
              </a:extLst>
            </p:cNvPr>
            <p:cNvSpPr txBox="1"/>
            <p:nvPr/>
          </p:nvSpPr>
          <p:spPr>
            <a:xfrm>
              <a:off x="525569" y="4097877"/>
              <a:ext cx="6253829" cy="1289071"/>
            </a:xfrm>
            <a:prstGeom prst="rect">
              <a:avLst/>
            </a:prstGeom>
            <a:noFill/>
          </p:spPr>
          <p:txBody>
            <a:bodyPr wrap="square" rtlCol="0">
              <a:spAutoFit/>
            </a:bodyPr>
            <a:lstStyle/>
            <a:p>
              <a:pPr>
                <a:lnSpc>
                  <a:spcPct val="150000"/>
                </a:lnSpc>
              </a:pPr>
              <a:r>
                <a:rPr lang="en-US" b="1" dirty="0">
                  <a:solidFill>
                    <a:srgbClr val="C00000"/>
                  </a:solidFill>
                  <a:latin typeface="Times New Roman" panose="02020603050405020304" pitchFamily="18" charset="0"/>
                  <a:cs typeface="Times New Roman" panose="02020603050405020304" pitchFamily="18" charset="0"/>
                </a:rPr>
                <a:t>Challenges in WAAM-</a:t>
              </a:r>
            </a:p>
            <a:p>
              <a:pPr marL="742950" lvl="1" indent="-285750">
                <a:lnSpc>
                  <a:spcPct val="150000"/>
                </a:lnSpc>
                <a:buFont typeface="Arial" panose="020B0604020202020204" pitchFamily="34" charset="0"/>
                <a:buChar char="•"/>
              </a:pPr>
              <a:r>
                <a:rPr lang="en-US" altLang="en-US" dirty="0">
                  <a:solidFill>
                    <a:schemeClr val="accent1">
                      <a:lumMod val="50000"/>
                    </a:schemeClr>
                  </a:solidFill>
                  <a:latin typeface="Times New Roman" panose="02020603050405020304" pitchFamily="18" charset="0"/>
                  <a:cs typeface="Times New Roman" panose="02020603050405020304" pitchFamily="18" charset="0"/>
                </a:rPr>
                <a:t> Heat Accumulation because of reheating </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a:p>
              <a:pPr>
                <a:lnSpc>
                  <a:spcPct val="150000"/>
                </a:lnSpc>
              </a:pPr>
              <a:r>
                <a:rPr lang="en-US" b="1" dirty="0">
                  <a:solidFill>
                    <a:srgbClr val="C00000"/>
                  </a:solidFill>
                  <a:latin typeface="Times New Roman" panose="02020603050405020304" pitchFamily="18" charset="0"/>
                  <a:cs typeface="Times New Roman" panose="02020603050405020304" pitchFamily="18" charset="0"/>
                </a:rPr>
                <a:t>  </a:t>
              </a:r>
            </a:p>
          </p:txBody>
        </p:sp>
        <p:grpSp>
          <p:nvGrpSpPr>
            <p:cNvPr id="43" name="Group 42">
              <a:extLst>
                <a:ext uri="{FF2B5EF4-FFF2-40B4-BE49-F238E27FC236}">
                  <a16:creationId xmlns:a16="http://schemas.microsoft.com/office/drawing/2014/main" id="{B6BDC75D-8368-6C75-1B12-420168ED88F8}"/>
                </a:ext>
              </a:extLst>
            </p:cNvPr>
            <p:cNvGrpSpPr/>
            <p:nvPr/>
          </p:nvGrpSpPr>
          <p:grpSpPr>
            <a:xfrm>
              <a:off x="7227224" y="2009745"/>
              <a:ext cx="4672756" cy="3895194"/>
              <a:chOff x="7184746" y="1707226"/>
              <a:chExt cx="5177897" cy="3082259"/>
            </a:xfrm>
          </p:grpSpPr>
          <p:pic>
            <p:nvPicPr>
              <p:cNvPr id="44" name="Picture 6">
                <a:extLst>
                  <a:ext uri="{FF2B5EF4-FFF2-40B4-BE49-F238E27FC236}">
                    <a16:creationId xmlns:a16="http://schemas.microsoft.com/office/drawing/2014/main" id="{74EC9949-129B-5935-4BC2-700459AE4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248" y="1707226"/>
                <a:ext cx="4676324" cy="28359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256F202-3B01-B5C4-C84A-DFE8E82B2DA1}"/>
                  </a:ext>
                </a:extLst>
              </p:cNvPr>
              <p:cNvSpPr txBox="1"/>
              <p:nvPr/>
            </p:nvSpPr>
            <p:spPr>
              <a:xfrm>
                <a:off x="7184746" y="4424170"/>
                <a:ext cx="5177897" cy="365315"/>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 Direction of heat flow in (a) Arc welding of plate (b) multilayer built in WAAM [</a:t>
                </a:r>
                <a:r>
                  <a:rPr lang="en-IN" sz="1200" i="1" dirty="0">
                    <a:solidFill>
                      <a:schemeClr val="accent1">
                        <a:lumMod val="50000"/>
                      </a:schemeClr>
                    </a:solidFill>
                    <a:latin typeface="Times New Roman" panose="02020603050405020304" pitchFamily="18" charset="0"/>
                    <a:cs typeface="Times New Roman" panose="02020603050405020304" pitchFamily="18" charset="0"/>
                  </a:rPr>
                  <a:t>Kai </a:t>
                </a:r>
                <a:r>
                  <a:rPr lang="en-IN" sz="1200" i="1" dirty="0">
                    <a:solidFill>
                      <a:schemeClr val="accent1">
                        <a:lumMod val="50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Treutler</a:t>
                </a:r>
                <a:r>
                  <a:rPr lang="en-IN" sz="1200" i="1" dirty="0">
                    <a:solidFill>
                      <a:schemeClr val="accent1">
                        <a:lumMod val="50000"/>
                      </a:schemeClr>
                    </a:solidFill>
                    <a:latin typeface="Times New Roman" panose="02020603050405020304" pitchFamily="18" charset="0"/>
                    <a:cs typeface="Times New Roman" panose="02020603050405020304" pitchFamily="18" charset="0"/>
                  </a:rPr>
                  <a:t>,2021</a:t>
                </a:r>
                <a:r>
                  <a:rPr lang="en-US" sz="1200" i="1" dirty="0">
                    <a:solidFill>
                      <a:schemeClr val="accent1">
                        <a:lumMod val="50000"/>
                      </a:schemeClr>
                    </a:solidFill>
                    <a:latin typeface="Times New Roman" panose="02020603050405020304" pitchFamily="18" charset="0"/>
                    <a:cs typeface="Times New Roman" panose="02020603050405020304" pitchFamily="18" charset="0"/>
                  </a:rPr>
                  <a:t>] [3]</a:t>
                </a:r>
              </a:p>
            </p:txBody>
          </p:sp>
        </p:grpSp>
      </p:grpSp>
      <p:grpSp>
        <p:nvGrpSpPr>
          <p:cNvPr id="52" name="Group 51">
            <a:extLst>
              <a:ext uri="{FF2B5EF4-FFF2-40B4-BE49-F238E27FC236}">
                <a16:creationId xmlns:a16="http://schemas.microsoft.com/office/drawing/2014/main" id="{D0EB377F-A100-C579-EA59-E5978DCAF703}"/>
              </a:ext>
            </a:extLst>
          </p:cNvPr>
          <p:cNvGrpSpPr/>
          <p:nvPr/>
        </p:nvGrpSpPr>
        <p:grpSpPr>
          <a:xfrm>
            <a:off x="6788181" y="2144004"/>
            <a:ext cx="5273640" cy="4006891"/>
            <a:chOff x="6876946" y="2264003"/>
            <a:chExt cx="5727012" cy="4021756"/>
          </a:xfrm>
        </p:grpSpPr>
        <p:grpSp>
          <p:nvGrpSpPr>
            <p:cNvPr id="48" name="Group 47">
              <a:extLst>
                <a:ext uri="{FF2B5EF4-FFF2-40B4-BE49-F238E27FC236}">
                  <a16:creationId xmlns:a16="http://schemas.microsoft.com/office/drawing/2014/main" id="{228096E6-7C8F-70B7-655A-5739A9CC7FDE}"/>
                </a:ext>
              </a:extLst>
            </p:cNvPr>
            <p:cNvGrpSpPr/>
            <p:nvPr/>
          </p:nvGrpSpPr>
          <p:grpSpPr>
            <a:xfrm>
              <a:off x="7004099" y="2633066"/>
              <a:ext cx="5599859" cy="3652693"/>
              <a:chOff x="7156980" y="1612692"/>
              <a:chExt cx="5599859" cy="3475265"/>
            </a:xfrm>
          </p:grpSpPr>
          <p:pic>
            <p:nvPicPr>
              <p:cNvPr id="49" name="Picture 48">
                <a:extLst>
                  <a:ext uri="{FF2B5EF4-FFF2-40B4-BE49-F238E27FC236}">
                    <a16:creationId xmlns:a16="http://schemas.microsoft.com/office/drawing/2014/main" id="{F4CC6337-06FD-2B8C-C06B-7684AE2960D9}"/>
                  </a:ext>
                </a:extLst>
              </p:cNvPr>
              <p:cNvPicPr>
                <a:picLocks noChangeAspect="1"/>
              </p:cNvPicPr>
              <p:nvPr/>
            </p:nvPicPr>
            <p:blipFill>
              <a:blip r:embed="rId6"/>
              <a:stretch>
                <a:fillRect/>
              </a:stretch>
            </p:blipFill>
            <p:spPr>
              <a:xfrm>
                <a:off x="7156980" y="1612692"/>
                <a:ext cx="5177897" cy="3309622"/>
              </a:xfrm>
              <a:prstGeom prst="rect">
                <a:avLst/>
              </a:prstGeom>
            </p:spPr>
          </p:pic>
          <p:sp>
            <p:nvSpPr>
              <p:cNvPr id="50" name="TextBox 49">
                <a:extLst>
                  <a:ext uri="{FF2B5EF4-FFF2-40B4-BE49-F238E27FC236}">
                    <a16:creationId xmlns:a16="http://schemas.microsoft.com/office/drawing/2014/main" id="{925B8273-3811-4899-C7A1-6CBF22E0EC03}"/>
                  </a:ext>
                </a:extLst>
              </p:cNvPr>
              <p:cNvSpPr txBox="1"/>
              <p:nvPr/>
            </p:nvSpPr>
            <p:spPr>
              <a:xfrm>
                <a:off x="7548513" y="4845479"/>
                <a:ext cx="5208326" cy="242478"/>
              </a:xfrm>
              <a:prstGeom prst="rect">
                <a:avLst/>
              </a:prstGeom>
              <a:noFill/>
            </p:spPr>
            <p:txBody>
              <a:bodyPr wrap="square" rtlCol="0">
                <a:spAutoFit/>
              </a:bodyPr>
              <a:lstStyle/>
              <a:p>
                <a:r>
                  <a:rPr lang="en-US" sz="1050" i="1" dirty="0">
                    <a:solidFill>
                      <a:schemeClr val="accent1">
                        <a:lumMod val="50000"/>
                      </a:schemeClr>
                    </a:solidFill>
                    <a:latin typeface="Times New Roman" panose="02020603050405020304" pitchFamily="18" charset="0"/>
                    <a:cs typeface="Times New Roman" panose="02020603050405020304" pitchFamily="18" charset="0"/>
                  </a:rPr>
                  <a:t>Fig 4: Schematic of Heat flow in AM [</a:t>
                </a:r>
                <a:r>
                  <a:rPr lang="en-IN" sz="1050" i="1" dirty="0">
                    <a:solidFill>
                      <a:schemeClr val="accent1">
                        <a:lumMod val="50000"/>
                      </a:schemeClr>
                    </a:solidFill>
                    <a:latin typeface="Times New Roman" panose="02020603050405020304" pitchFamily="18" charset="0"/>
                    <a:cs typeface="Times New Roman" panose="02020603050405020304" pitchFamily="18" charset="0"/>
                  </a:rPr>
                  <a:t>Vishwanath Nagallapati,2023</a:t>
                </a:r>
                <a:r>
                  <a:rPr lang="en-US" sz="1050" i="1" dirty="0">
                    <a:solidFill>
                      <a:schemeClr val="accent1">
                        <a:lumMod val="50000"/>
                      </a:schemeClr>
                    </a:solidFill>
                    <a:latin typeface="Times New Roman" panose="02020603050405020304" pitchFamily="18" charset="0"/>
                    <a:cs typeface="Times New Roman" panose="02020603050405020304" pitchFamily="18" charset="0"/>
                  </a:rPr>
                  <a:t>][4]</a:t>
                </a:r>
                <a:endParaRPr lang="en-IN" sz="105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
          <p:nvSpPr>
            <p:cNvPr id="51" name="Rectangle 50">
              <a:extLst>
                <a:ext uri="{FF2B5EF4-FFF2-40B4-BE49-F238E27FC236}">
                  <a16:creationId xmlns:a16="http://schemas.microsoft.com/office/drawing/2014/main" id="{90DCF060-E0CE-7643-D922-38C6F5F7E6DF}"/>
                </a:ext>
              </a:extLst>
            </p:cNvPr>
            <p:cNvSpPr/>
            <p:nvPr/>
          </p:nvSpPr>
          <p:spPr>
            <a:xfrm>
              <a:off x="6876946" y="2264003"/>
              <a:ext cx="5069187" cy="699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3" name="Group 52">
            <a:extLst>
              <a:ext uri="{FF2B5EF4-FFF2-40B4-BE49-F238E27FC236}">
                <a16:creationId xmlns:a16="http://schemas.microsoft.com/office/drawing/2014/main" id="{10B5ABC0-CE9D-4173-4404-942885B6B969}"/>
              </a:ext>
            </a:extLst>
          </p:cNvPr>
          <p:cNvGrpSpPr/>
          <p:nvPr/>
        </p:nvGrpSpPr>
        <p:grpSpPr>
          <a:xfrm>
            <a:off x="5937487" y="2082797"/>
            <a:ext cx="6620089" cy="4389881"/>
            <a:chOff x="3572865" y="2185734"/>
            <a:chExt cx="6620089" cy="3972890"/>
          </a:xfrm>
        </p:grpSpPr>
        <p:pic>
          <p:nvPicPr>
            <p:cNvPr id="54" name="Picture 10" descr="Opportunities for Wire Arc Additive Manufacturing in Steel Structures –  CISC-ICCA">
              <a:extLst>
                <a:ext uri="{FF2B5EF4-FFF2-40B4-BE49-F238E27FC236}">
                  <a16:creationId xmlns:a16="http://schemas.microsoft.com/office/drawing/2014/main" id="{693AECEC-DCC3-0816-0161-156D821E3E5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103000"/>
                      </a14:imgEffect>
                    </a14:imgLayer>
                  </a14:imgProps>
                </a:ext>
                <a:ext uri="{28A0092B-C50C-407E-A947-70E740481C1C}">
                  <a14:useLocalDpi xmlns:a14="http://schemas.microsoft.com/office/drawing/2010/main" val="0"/>
                </a:ext>
              </a:extLst>
            </a:blip>
            <a:srcRect/>
            <a:stretch>
              <a:fillRect/>
            </a:stretch>
          </p:blipFill>
          <p:spPr bwMode="auto">
            <a:xfrm>
              <a:off x="4589320" y="2185734"/>
              <a:ext cx="4989292" cy="378779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6888452E-BAF5-390B-0F60-FEB9B007D6BA}"/>
                </a:ext>
              </a:extLst>
            </p:cNvPr>
            <p:cNvSpPr txBox="1"/>
            <p:nvPr/>
          </p:nvSpPr>
          <p:spPr>
            <a:xfrm>
              <a:off x="3572865" y="5907937"/>
              <a:ext cx="6620089" cy="250687"/>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5 : </a:t>
              </a:r>
              <a:r>
                <a:rPr lang="en-US" sz="1200" b="0" i="1" dirty="0">
                  <a:solidFill>
                    <a:schemeClr val="accent1">
                      <a:lumMod val="50000"/>
                    </a:schemeClr>
                  </a:solidFill>
                  <a:effectLst/>
                  <a:latin typeface="Times New Roman" panose="02020603050405020304" pitchFamily="18" charset="0"/>
                  <a:cs typeface="Times New Roman" panose="02020603050405020304" pitchFamily="18" charset="0"/>
                </a:rPr>
                <a:t>Macrographic cross section of a typical WAAM deposit (near top), [</a:t>
              </a:r>
              <a:r>
                <a:rPr lang="en-IN" sz="1200" b="0" i="1" dirty="0">
                  <a:solidFill>
                    <a:schemeClr val="accent1">
                      <a:lumMod val="50000"/>
                    </a:schemeClr>
                  </a:solidFill>
                  <a:effectLst/>
                  <a:latin typeface="Istok Web"/>
                </a:rPr>
                <a:t>Jim Galloway, 2022]</a:t>
              </a:r>
              <a:r>
                <a:rPr lang="en-IN" sz="1200" i="1" dirty="0">
                  <a:solidFill>
                    <a:schemeClr val="accent1">
                      <a:lumMod val="50000"/>
                    </a:schemeClr>
                  </a:solidFill>
                  <a:latin typeface="Istok Web"/>
                </a:rPr>
                <a:t>[5]</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2937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6"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43C5FE-DFE0-5610-9876-1F3F6994B6C4}"/>
              </a:ext>
            </a:extLst>
          </p:cNvPr>
          <p:cNvSpPr>
            <a:spLocks noGrp="1"/>
          </p:cNvSpPr>
          <p:nvPr>
            <p:ph type="sldNum" sz="quarter" idx="12"/>
          </p:nvPr>
        </p:nvSpPr>
        <p:spPr/>
        <p:txBody>
          <a:bodyPr/>
          <a:lstStyle/>
          <a:p>
            <a:fld id="{0341D07B-65E6-4E3B-B725-8ED055DC581C}" type="slidenum">
              <a:rPr lang="en-IN" smtClean="0"/>
              <a:pPr/>
              <a:t>30</a:t>
            </a:fld>
            <a:endParaRPr lang="en-IN" dirty="0"/>
          </a:p>
        </p:txBody>
      </p:sp>
      <p:sp>
        <p:nvSpPr>
          <p:cNvPr id="5" name="TextBox 4">
            <a:extLst>
              <a:ext uri="{FF2B5EF4-FFF2-40B4-BE49-F238E27FC236}">
                <a16:creationId xmlns:a16="http://schemas.microsoft.com/office/drawing/2014/main" id="{AB57D0CB-D131-6048-6188-4302E4733691}"/>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8" name="TextBox 7">
            <a:extLst>
              <a:ext uri="{FF2B5EF4-FFF2-40B4-BE49-F238E27FC236}">
                <a16:creationId xmlns:a16="http://schemas.microsoft.com/office/drawing/2014/main" id="{897ED7E6-4743-8D5A-9CD7-C1F891B9129B}"/>
              </a:ext>
            </a:extLst>
          </p:cNvPr>
          <p:cNvSpPr txBox="1"/>
          <p:nvPr/>
        </p:nvSpPr>
        <p:spPr>
          <a:xfrm>
            <a:off x="217665" y="4323746"/>
            <a:ext cx="7033527" cy="1704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accent1">
                    <a:lumMod val="50000"/>
                  </a:schemeClr>
                </a:solidFill>
                <a:latin typeface="Times New Roman" panose="02020603050405020304" pitchFamily="18" charset="0"/>
                <a:cs typeface="Times New Roman" panose="02020603050405020304" pitchFamily="18" charset="0"/>
              </a:rPr>
              <a:t>Training took nearly 1.1 </a:t>
            </a:r>
            <a:r>
              <a:rPr lang="en-US" dirty="0" err="1">
                <a:solidFill>
                  <a:schemeClr val="accent1">
                    <a:lumMod val="50000"/>
                  </a:schemeClr>
                </a:solidFill>
                <a:latin typeface="Times New Roman" panose="02020603050405020304" pitchFamily="18" charset="0"/>
                <a:cs typeface="Times New Roman" panose="02020603050405020304" pitchFamily="18" charset="0"/>
              </a:rPr>
              <a:t>hr</a:t>
            </a:r>
            <a:r>
              <a:rPr lang="en-US" dirty="0">
                <a:solidFill>
                  <a:schemeClr val="accent1">
                    <a:lumMod val="50000"/>
                  </a:schemeClr>
                </a:solidFill>
                <a:latin typeface="Times New Roman" panose="02020603050405020304" pitchFamily="18" charset="0"/>
                <a:cs typeface="Times New Roman" panose="02020603050405020304" pitchFamily="18" charset="0"/>
              </a:rPr>
              <a:t> on RTX 2080 Ti GPU,  We assessed our model's accuracy by comparing actual and predicted temperatures along the track. The average percentage error was 23.25%, providing a benchmark for overall accuracy and future improvements.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descr="A graph of different colored lines&#10;&#10;Description automatically generated">
            <a:extLst>
              <a:ext uri="{FF2B5EF4-FFF2-40B4-BE49-F238E27FC236}">
                <a16:creationId xmlns:a16="http://schemas.microsoft.com/office/drawing/2014/main" id="{F2ABBBEF-13B2-5F9C-E5A3-7EDF231CD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989" y="551687"/>
            <a:ext cx="4715073" cy="3772059"/>
          </a:xfrm>
          <a:prstGeom prst="rect">
            <a:avLst/>
          </a:prstGeom>
        </p:spPr>
      </p:pic>
      <p:pic>
        <p:nvPicPr>
          <p:cNvPr id="10" name="Picture 9">
            <a:extLst>
              <a:ext uri="{FF2B5EF4-FFF2-40B4-BE49-F238E27FC236}">
                <a16:creationId xmlns:a16="http://schemas.microsoft.com/office/drawing/2014/main" id="{9F44BD34-F77D-284C-FB91-A652D3E0B642}"/>
              </a:ext>
            </a:extLst>
          </p:cNvPr>
          <p:cNvPicPr>
            <a:picLocks noChangeAspect="1"/>
          </p:cNvPicPr>
          <p:nvPr/>
        </p:nvPicPr>
        <p:blipFill>
          <a:blip r:embed="rId3"/>
          <a:stretch>
            <a:fillRect/>
          </a:stretch>
        </p:blipFill>
        <p:spPr>
          <a:xfrm>
            <a:off x="7181640" y="551686"/>
            <a:ext cx="4898600" cy="5664189"/>
          </a:xfrm>
          <a:prstGeom prst="rect">
            <a:avLst/>
          </a:prstGeom>
        </p:spPr>
      </p:pic>
      <p:sp>
        <p:nvSpPr>
          <p:cNvPr id="3" name="TextBox 2">
            <a:extLst>
              <a:ext uri="{FF2B5EF4-FFF2-40B4-BE49-F238E27FC236}">
                <a16:creationId xmlns:a16="http://schemas.microsoft.com/office/drawing/2014/main" id="{329384FE-D807-8DB3-8201-398DA24F5E74}"/>
              </a:ext>
            </a:extLst>
          </p:cNvPr>
          <p:cNvSpPr txBox="1"/>
          <p:nvPr/>
        </p:nvSpPr>
        <p:spPr>
          <a:xfrm>
            <a:off x="2443687" y="4138481"/>
            <a:ext cx="344969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36:Loss curves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D90EC66-EB8D-CC2B-7337-37AFD3764A50}"/>
              </a:ext>
            </a:extLst>
          </p:cNvPr>
          <p:cNvSpPr txBox="1"/>
          <p:nvPr/>
        </p:nvSpPr>
        <p:spPr>
          <a:xfrm>
            <a:off x="8871839" y="6254471"/>
            <a:ext cx="1735201"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37:Error Analysis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03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C001FC-F2A8-F604-CF94-85AFE7825B18}"/>
              </a:ext>
            </a:extLst>
          </p:cNvPr>
          <p:cNvSpPr>
            <a:spLocks noGrp="1"/>
          </p:cNvSpPr>
          <p:nvPr>
            <p:ph type="sldNum" sz="quarter" idx="12"/>
          </p:nvPr>
        </p:nvSpPr>
        <p:spPr/>
        <p:txBody>
          <a:bodyPr/>
          <a:lstStyle/>
          <a:p>
            <a:fld id="{0341D07B-65E6-4E3B-B725-8ED055DC581C}" type="slidenum">
              <a:rPr lang="en-IN" smtClean="0"/>
              <a:pPr/>
              <a:t>31</a:t>
            </a:fld>
            <a:endParaRPr lang="en-IN" dirty="0"/>
          </a:p>
        </p:txBody>
      </p:sp>
      <p:sp>
        <p:nvSpPr>
          <p:cNvPr id="3" name="TextBox 2">
            <a:extLst>
              <a:ext uri="{FF2B5EF4-FFF2-40B4-BE49-F238E27FC236}">
                <a16:creationId xmlns:a16="http://schemas.microsoft.com/office/drawing/2014/main" id="{A25A4666-7935-5EC8-79B3-4347CB93FB69}"/>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4" name="TextBox 3">
            <a:extLst>
              <a:ext uri="{FF2B5EF4-FFF2-40B4-BE49-F238E27FC236}">
                <a16:creationId xmlns:a16="http://schemas.microsoft.com/office/drawing/2014/main" id="{96068253-A5A6-C4E5-3F99-24039F903FD2}"/>
              </a:ext>
            </a:extLst>
          </p:cNvPr>
          <p:cNvSpPr txBox="1"/>
          <p:nvPr/>
        </p:nvSpPr>
        <p:spPr>
          <a:xfrm>
            <a:off x="295762" y="591687"/>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3D temperature filed prediction </a:t>
            </a:r>
            <a:r>
              <a:rPr lang="en-US" sz="1800" b="1" kern="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using Temperature dependent Properties in process of WAAM</a:t>
            </a:r>
            <a:r>
              <a:rPr lang="en-US" b="1" dirty="0">
                <a:solidFill>
                  <a:srgbClr val="C00000"/>
                </a:solidFill>
                <a:latin typeface="Times New Roman" panose="02020603050405020304" pitchFamily="18" charset="0"/>
                <a:cs typeface="Times New Roman" panose="02020603050405020304" pitchFamily="18" charset="0"/>
              </a:rPr>
              <a:t>:</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DF35DAE-F87E-832B-ACCB-4A0EE09BCFEF}"/>
              </a:ext>
            </a:extLst>
          </p:cNvPr>
          <p:cNvSpPr txBox="1"/>
          <p:nvPr/>
        </p:nvSpPr>
        <p:spPr>
          <a:xfrm>
            <a:off x="614933" y="961499"/>
            <a:ext cx="11125129"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In this analysis Temperature dependent properties are considered maintaining all other NN and process parameters constant of constant material properties case</a:t>
            </a:r>
            <a:endParaRPr lang="en-IN" sz="1800" dirty="0">
              <a:effectLst/>
              <a:latin typeface="Times New Roman" panose="02020603050405020304" pitchFamily="18" charset="0"/>
              <a:ea typeface="Cambria" panose="02040503050406030204" pitchFamily="18" charset="0"/>
            </a:endParaRPr>
          </a:p>
        </p:txBody>
      </p:sp>
      <p:pic>
        <p:nvPicPr>
          <p:cNvPr id="13" name="Picture 12" descr="A screenshot of a computer generated image&#10;&#10;Description automatically generated">
            <a:extLst>
              <a:ext uri="{FF2B5EF4-FFF2-40B4-BE49-F238E27FC236}">
                <a16:creationId xmlns:a16="http://schemas.microsoft.com/office/drawing/2014/main" id="{0E5FDE8A-0A8B-0C25-D92C-B5A8AD77A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18" y="1909023"/>
            <a:ext cx="5210298" cy="4201670"/>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B99838B-206D-63CB-907E-6A9F39818E99}"/>
                  </a:ext>
                </a:extLst>
              </p:cNvPr>
              <p:cNvSpPr txBox="1"/>
              <p:nvPr/>
            </p:nvSpPr>
            <p:spPr>
              <a:xfrm>
                <a:off x="7645650" y="1325485"/>
                <a:ext cx="4142232" cy="1200329"/>
              </a:xfrm>
              <a:prstGeom prst="rect">
                <a:avLst/>
              </a:prstGeom>
              <a:noFill/>
            </p:spPr>
            <p:txBody>
              <a:bodyPr wrap="square" rtlCol="0">
                <a:spAutoFit/>
              </a:bodyPr>
              <a:lstStyle/>
              <a:p>
                <a:pPr marL="228600" indent="-228600" algn="just">
                  <a:lnSpc>
                    <a:spcPct val="150000"/>
                  </a:lnSpc>
                </a:pPr>
                <a14:m>
                  <m:oMath xmlns:m="http://schemas.openxmlformats.org/officeDocument/2006/math">
                    <m:r>
                      <m:rPr>
                        <m:sty m:val="p"/>
                      </m:rPr>
                      <a:rPr lang="en-US" sz="1600" smtClean="0">
                        <a:solidFill>
                          <a:schemeClr val="accent1">
                            <a:lumMod val="50000"/>
                          </a:schemeClr>
                        </a:solidFill>
                        <a:effectLst/>
                        <a:latin typeface="Cambria Math" panose="02040503050406030204" pitchFamily="18" charset="0"/>
                        <a:ea typeface="Cambria" panose="02040503050406030204" pitchFamily="18" charset="0"/>
                      </a:rPr>
                      <m:t>k</m:t>
                    </m:r>
                    <m:r>
                      <a:rPr lang="en-US" sz="1600" smtClean="0">
                        <a:solidFill>
                          <a:schemeClr val="accent1">
                            <a:lumMod val="50000"/>
                          </a:schemeClr>
                        </a:solidFill>
                        <a:effectLst/>
                        <a:latin typeface="Cambria Math" panose="02040503050406030204" pitchFamily="18" charset="0"/>
                        <a:ea typeface="Cambria" panose="02040503050406030204" pitchFamily="18" charset="0"/>
                      </a:rPr>
                      <m:t>=(0.01351</m:t>
                    </m:r>
                    <m:r>
                      <m:rPr>
                        <m:sty m:val="p"/>
                      </m:rPr>
                      <a:rPr lang="en-US" sz="1600" smtClean="0">
                        <a:solidFill>
                          <a:schemeClr val="accent1">
                            <a:lumMod val="50000"/>
                          </a:schemeClr>
                        </a:solidFill>
                        <a:effectLst/>
                        <a:latin typeface="Cambria Math" panose="02040503050406030204" pitchFamily="18" charset="0"/>
                        <a:ea typeface="Cambria" panose="02040503050406030204" pitchFamily="18" charset="0"/>
                      </a:rPr>
                      <m:t>T</m:t>
                    </m:r>
                    <m:r>
                      <a:rPr lang="en-US" sz="1600" smtClean="0">
                        <a:solidFill>
                          <a:schemeClr val="accent1">
                            <a:lumMod val="50000"/>
                          </a:schemeClr>
                        </a:solidFill>
                        <a:effectLst/>
                        <a:latin typeface="Cambria Math" panose="02040503050406030204" pitchFamily="18" charset="0"/>
                        <a:ea typeface="Cambria" panose="02040503050406030204" pitchFamily="18" charset="0"/>
                      </a:rPr>
                      <m:t>+10.03816)/1000</m:t>
                    </m:r>
                  </m:oMath>
                </a14:m>
                <a:r>
                  <a:rPr lang="en-IN" sz="1600" dirty="0">
                    <a:solidFill>
                      <a:schemeClr val="accent1">
                        <a:lumMod val="50000"/>
                      </a:schemeClr>
                    </a:solidFill>
                    <a:effectLst/>
                    <a:latin typeface="Times New Roman" panose="02020603050405020304" pitchFamily="18" charset="0"/>
                    <a:ea typeface="Cambria" panose="02040503050406030204" pitchFamily="18" charset="0"/>
                  </a:rPr>
                  <a:t> W/</a:t>
                </a:r>
                <a:r>
                  <a:rPr lang="en-IN" sz="1600" dirty="0" err="1">
                    <a:solidFill>
                      <a:schemeClr val="accent1">
                        <a:lumMod val="50000"/>
                      </a:schemeClr>
                    </a:solidFill>
                    <a:effectLst/>
                    <a:latin typeface="Times New Roman" panose="02020603050405020304" pitchFamily="18" charset="0"/>
                    <a:ea typeface="Cambria" panose="02040503050406030204" pitchFamily="18" charset="0"/>
                  </a:rPr>
                  <a:t>mmK</a:t>
                </a:r>
                <a:endParaRPr lang="en-IN" sz="1600" dirty="0">
                  <a:solidFill>
                    <a:schemeClr val="accent1">
                      <a:lumMod val="50000"/>
                    </a:schemeClr>
                  </a:solidFill>
                  <a:effectLst/>
                  <a:latin typeface="Times New Roman" panose="02020603050405020304" pitchFamily="18" charset="0"/>
                  <a:ea typeface="Cambria" panose="02040503050406030204" pitchFamily="18" charset="0"/>
                </a:endParaRPr>
              </a:p>
              <a:p>
                <a:r>
                  <a:rPr lang="en-US" sz="1600" kern="0" dirty="0">
                    <a:solidFill>
                      <a:schemeClr val="accent1">
                        <a:lumMod val="50000"/>
                      </a:schemeClr>
                    </a:solidFill>
                    <a:effectLst/>
                    <a:ea typeface="Cambria" panose="02040503050406030204" pitchFamily="18" charset="0"/>
                    <a:cs typeface="Times New Roman" panose="02020603050405020304" pitchFamily="18" charset="0"/>
                  </a:rPr>
                  <a:t>			                  </a:t>
                </a:r>
                <a14:m>
                  <m:oMath xmlns:m="http://schemas.openxmlformats.org/officeDocument/2006/math">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Cp</m:t>
                    </m:r>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 (0.16242</m:t>
                    </m:r>
                    <m:r>
                      <m:rPr>
                        <m:sty m:val="p"/>
                      </m:rP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T</m:t>
                    </m:r>
                    <m:r>
                      <a:rPr lang="en-US" sz="1600"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+ 433.30551)/1000</m:t>
                    </m:r>
                  </m:oMath>
                </a14:m>
                <a:r>
                  <a:rPr lang="en-US" sz="1600" kern="0" dirty="0">
                    <a:solidFill>
                      <a:schemeClr val="accent1">
                        <a:lumMod val="50000"/>
                      </a:schemeClr>
                    </a:solidFill>
                    <a:effectLst/>
                    <a:latin typeface="Cambria" panose="02040503050406030204" pitchFamily="18" charset="0"/>
                    <a:ea typeface="Cambria" panose="02040503050406030204" pitchFamily="18" charset="0"/>
                    <a:cs typeface="Times New Roman" panose="02020603050405020304" pitchFamily="18" charset="0"/>
                  </a:rPr>
                  <a:t>  J/</a:t>
                </a:r>
                <a:r>
                  <a:rPr lang="en-US" sz="1600" kern="0" dirty="0" err="1">
                    <a:solidFill>
                      <a:schemeClr val="accent1">
                        <a:lumMod val="50000"/>
                      </a:schemeClr>
                    </a:solidFill>
                    <a:effectLst/>
                    <a:latin typeface="Cambria" panose="02040503050406030204" pitchFamily="18" charset="0"/>
                    <a:ea typeface="Cambria" panose="02040503050406030204" pitchFamily="18" charset="0"/>
                    <a:cs typeface="Times New Roman" panose="02020603050405020304" pitchFamily="18" charset="0"/>
                  </a:rPr>
                  <a:t>gK</a:t>
                </a:r>
                <a:r>
                  <a:rPr lang="en-US" sz="1600" kern="0" dirty="0">
                    <a:solidFill>
                      <a:schemeClr val="accent1">
                        <a:lumMod val="50000"/>
                      </a:schemeClr>
                    </a:solidFill>
                    <a:effectLst/>
                    <a:latin typeface="Cambria" panose="02040503050406030204" pitchFamily="18" charset="0"/>
                    <a:ea typeface="Cambria" panose="02040503050406030204" pitchFamily="18" charset="0"/>
                    <a:cs typeface="Times New Roman" panose="02020603050405020304" pitchFamily="18" charset="0"/>
                  </a:rPr>
                  <a:t> </a:t>
                </a:r>
                <a:endParaRPr lang="en-IN" sz="1600" dirty="0">
                  <a:solidFill>
                    <a:schemeClr val="accent1">
                      <a:lumMod val="50000"/>
                    </a:schemeClr>
                  </a:solidFill>
                </a:endParaRPr>
              </a:p>
              <a:p>
                <a:endParaRPr lang="en-IN" sz="1600" dirty="0"/>
              </a:p>
            </p:txBody>
          </p:sp>
        </mc:Choice>
        <mc:Fallback>
          <p:sp>
            <p:nvSpPr>
              <p:cNvPr id="14" name="TextBox 13">
                <a:extLst>
                  <a:ext uri="{FF2B5EF4-FFF2-40B4-BE49-F238E27FC236}">
                    <a16:creationId xmlns:a16="http://schemas.microsoft.com/office/drawing/2014/main" id="{9B99838B-206D-63CB-907E-6A9F39818E99}"/>
                  </a:ext>
                </a:extLst>
              </p:cNvPr>
              <p:cNvSpPr txBox="1">
                <a:spLocks noRot="1" noChangeAspect="1" noMove="1" noResize="1" noEditPoints="1" noAdjustHandles="1" noChangeArrowheads="1" noChangeShapeType="1" noTextEdit="1"/>
              </p:cNvSpPr>
              <p:nvPr/>
            </p:nvSpPr>
            <p:spPr>
              <a:xfrm>
                <a:off x="7645650" y="1325485"/>
                <a:ext cx="4142232" cy="1200329"/>
              </a:xfrm>
              <a:prstGeom prst="rect">
                <a:avLst/>
              </a:prstGeom>
              <a:blipFill>
                <a:blip r:embed="rId3"/>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0A5E239E-6F9F-B1BD-2201-FFA2E5CC1F4A}"/>
              </a:ext>
            </a:extLst>
          </p:cNvPr>
          <p:cNvPicPr>
            <a:picLocks noChangeAspect="1"/>
          </p:cNvPicPr>
          <p:nvPr/>
        </p:nvPicPr>
        <p:blipFill>
          <a:blip r:embed="rId4"/>
          <a:stretch>
            <a:fillRect/>
          </a:stretch>
        </p:blipFill>
        <p:spPr>
          <a:xfrm>
            <a:off x="6382509" y="2383796"/>
            <a:ext cx="5405373" cy="3755647"/>
          </a:xfrm>
          <a:prstGeom prst="rect">
            <a:avLst/>
          </a:prstGeom>
        </p:spPr>
      </p:pic>
      <p:sp>
        <p:nvSpPr>
          <p:cNvPr id="5" name="TextBox 4">
            <a:extLst>
              <a:ext uri="{FF2B5EF4-FFF2-40B4-BE49-F238E27FC236}">
                <a16:creationId xmlns:a16="http://schemas.microsoft.com/office/drawing/2014/main" id="{F6D0C8FD-A48A-6BAC-3C84-87611391BFAF}"/>
              </a:ext>
            </a:extLst>
          </p:cNvPr>
          <p:cNvSpPr txBox="1"/>
          <p:nvPr/>
        </p:nvSpPr>
        <p:spPr>
          <a:xfrm>
            <a:off x="1196913" y="6156968"/>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38:3D prediction plot for whole domain at t= 0,1, 2, 3</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2C862D-828C-7CA1-2A54-B249FC9C9FF8}"/>
              </a:ext>
            </a:extLst>
          </p:cNvPr>
          <p:cNvSpPr txBox="1"/>
          <p:nvPr/>
        </p:nvSpPr>
        <p:spPr>
          <a:xfrm>
            <a:off x="7597422" y="6156968"/>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39: Comparison Analysis along the deposition track</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3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43C5FE-DFE0-5610-9876-1F3F6994B6C4}"/>
              </a:ext>
            </a:extLst>
          </p:cNvPr>
          <p:cNvSpPr>
            <a:spLocks noGrp="1"/>
          </p:cNvSpPr>
          <p:nvPr>
            <p:ph type="sldNum" sz="quarter" idx="12"/>
          </p:nvPr>
        </p:nvSpPr>
        <p:spPr/>
        <p:txBody>
          <a:bodyPr/>
          <a:lstStyle/>
          <a:p>
            <a:fld id="{0341D07B-65E6-4E3B-B725-8ED055DC581C}" type="slidenum">
              <a:rPr lang="en-IN" smtClean="0"/>
              <a:pPr/>
              <a:t>32</a:t>
            </a:fld>
            <a:endParaRPr lang="en-IN" dirty="0"/>
          </a:p>
        </p:txBody>
      </p:sp>
      <p:sp>
        <p:nvSpPr>
          <p:cNvPr id="5" name="TextBox 4">
            <a:extLst>
              <a:ext uri="{FF2B5EF4-FFF2-40B4-BE49-F238E27FC236}">
                <a16:creationId xmlns:a16="http://schemas.microsoft.com/office/drawing/2014/main" id="{AB57D0CB-D131-6048-6188-4302E4733691}"/>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8" name="TextBox 7">
            <a:extLst>
              <a:ext uri="{FF2B5EF4-FFF2-40B4-BE49-F238E27FC236}">
                <a16:creationId xmlns:a16="http://schemas.microsoft.com/office/drawing/2014/main" id="{897ED7E6-4743-8D5A-9CD7-C1F891B9129B}"/>
              </a:ext>
            </a:extLst>
          </p:cNvPr>
          <p:cNvSpPr txBox="1"/>
          <p:nvPr/>
        </p:nvSpPr>
        <p:spPr>
          <a:xfrm>
            <a:off x="139939" y="4156438"/>
            <a:ext cx="7545591" cy="21200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accent1">
                    <a:lumMod val="50000"/>
                  </a:schemeClr>
                </a:solidFill>
                <a:latin typeface="Times New Roman" panose="02020603050405020304" pitchFamily="18" charset="0"/>
                <a:cs typeface="Times New Roman" panose="02020603050405020304" pitchFamily="18" charset="0"/>
              </a:rPr>
              <a:t>Training took nearly 1.1 </a:t>
            </a:r>
            <a:r>
              <a:rPr lang="en-US" dirty="0" err="1">
                <a:solidFill>
                  <a:schemeClr val="accent1">
                    <a:lumMod val="50000"/>
                  </a:schemeClr>
                </a:solidFill>
                <a:latin typeface="Times New Roman" panose="02020603050405020304" pitchFamily="18" charset="0"/>
                <a:cs typeface="Times New Roman" panose="02020603050405020304" pitchFamily="18" charset="0"/>
              </a:rPr>
              <a:t>hr</a:t>
            </a:r>
            <a:r>
              <a:rPr lang="en-US" dirty="0">
                <a:solidFill>
                  <a:schemeClr val="accent1">
                    <a:lumMod val="50000"/>
                  </a:schemeClr>
                </a:solidFill>
                <a:latin typeface="Times New Roman" panose="02020603050405020304" pitchFamily="18" charset="0"/>
                <a:cs typeface="Times New Roman" panose="02020603050405020304" pitchFamily="18" charset="0"/>
              </a:rPr>
              <a:t> on RTX 2080 Ti GPU,  We assessed our model's accuracy by comparing actual and predicted temperatures along the track. The average percentage error was 20.23%, providing a benchmark for overall accuracy and future improvements. We can say Temperature dependent properties helps the network to capture the physics with attention.</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descr="A graph of different colored lines&#10;&#10;Description automatically generated">
            <a:extLst>
              <a:ext uri="{FF2B5EF4-FFF2-40B4-BE49-F238E27FC236}">
                <a16:creationId xmlns:a16="http://schemas.microsoft.com/office/drawing/2014/main" id="{1D6F1ABF-D173-5CE2-C1CF-5B3B24D8A8AC}"/>
              </a:ext>
            </a:extLst>
          </p:cNvPr>
          <p:cNvPicPr>
            <a:picLocks noChangeAspect="1"/>
          </p:cNvPicPr>
          <p:nvPr/>
        </p:nvPicPr>
        <p:blipFill rotWithShape="1">
          <a:blip r:embed="rId2">
            <a:extLst>
              <a:ext uri="{28A0092B-C50C-407E-A947-70E740481C1C}">
                <a14:useLocalDpi xmlns:a14="http://schemas.microsoft.com/office/drawing/2010/main" val="0"/>
              </a:ext>
            </a:extLst>
          </a:blip>
          <a:srcRect l="3613" t="6924" r="7576" b="2628"/>
          <a:stretch/>
        </p:blipFill>
        <p:spPr>
          <a:xfrm>
            <a:off x="1107187" y="564535"/>
            <a:ext cx="4507992" cy="3672861"/>
          </a:xfrm>
          <a:prstGeom prst="rect">
            <a:avLst/>
          </a:prstGeom>
        </p:spPr>
      </p:pic>
      <p:pic>
        <p:nvPicPr>
          <p:cNvPr id="12" name="Picture 11">
            <a:extLst>
              <a:ext uri="{FF2B5EF4-FFF2-40B4-BE49-F238E27FC236}">
                <a16:creationId xmlns:a16="http://schemas.microsoft.com/office/drawing/2014/main" id="{2CC6D3BC-4AAB-BAAD-F427-0D35CCBBA7EA}"/>
              </a:ext>
            </a:extLst>
          </p:cNvPr>
          <p:cNvPicPr>
            <a:picLocks noChangeAspect="1"/>
          </p:cNvPicPr>
          <p:nvPr/>
        </p:nvPicPr>
        <p:blipFill>
          <a:blip r:embed="rId3"/>
          <a:stretch>
            <a:fillRect/>
          </a:stretch>
        </p:blipFill>
        <p:spPr>
          <a:xfrm>
            <a:off x="7685530" y="517495"/>
            <a:ext cx="4312919" cy="5687654"/>
          </a:xfrm>
          <a:prstGeom prst="rect">
            <a:avLst/>
          </a:prstGeom>
        </p:spPr>
      </p:pic>
      <p:sp>
        <p:nvSpPr>
          <p:cNvPr id="3" name="TextBox 2">
            <a:extLst>
              <a:ext uri="{FF2B5EF4-FFF2-40B4-BE49-F238E27FC236}">
                <a16:creationId xmlns:a16="http://schemas.microsoft.com/office/drawing/2014/main" id="{DF61AB54-AEBF-0766-8803-2EA6F18A354C}"/>
              </a:ext>
            </a:extLst>
          </p:cNvPr>
          <p:cNvSpPr txBox="1"/>
          <p:nvPr/>
        </p:nvSpPr>
        <p:spPr>
          <a:xfrm>
            <a:off x="2619313" y="4098896"/>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40:Loss  Curves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2950F4C-1568-E9F8-73CB-9238E8256733}"/>
              </a:ext>
            </a:extLst>
          </p:cNvPr>
          <p:cNvSpPr txBox="1"/>
          <p:nvPr/>
        </p:nvSpPr>
        <p:spPr>
          <a:xfrm>
            <a:off x="8989633" y="6215876"/>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41:Error Analysis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49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graph&#10;&#10;Description automatically generated">
            <a:extLst>
              <a:ext uri="{FF2B5EF4-FFF2-40B4-BE49-F238E27FC236}">
                <a16:creationId xmlns:a16="http://schemas.microsoft.com/office/drawing/2014/main" id="{DDCB3E72-EF06-5DB4-D023-56873B38A264}"/>
              </a:ext>
            </a:extLst>
          </p:cNvPr>
          <p:cNvPicPr>
            <a:picLocks noChangeAspect="1"/>
          </p:cNvPicPr>
          <p:nvPr/>
        </p:nvPicPr>
        <p:blipFill rotWithShape="1">
          <a:blip r:embed="rId2">
            <a:extLst>
              <a:ext uri="{28A0092B-C50C-407E-A947-70E740481C1C}">
                <a14:useLocalDpi xmlns:a14="http://schemas.microsoft.com/office/drawing/2010/main" val="0"/>
              </a:ext>
            </a:extLst>
          </a:blip>
          <a:srcRect b="17110"/>
          <a:stretch/>
        </p:blipFill>
        <p:spPr>
          <a:xfrm>
            <a:off x="7957437" y="3217688"/>
            <a:ext cx="3587554" cy="2889158"/>
          </a:xfrm>
          <a:prstGeom prst="rect">
            <a:avLst/>
          </a:prstGeom>
        </p:spPr>
      </p:pic>
      <p:sp>
        <p:nvSpPr>
          <p:cNvPr id="2" name="Slide Number Placeholder 1">
            <a:extLst>
              <a:ext uri="{FF2B5EF4-FFF2-40B4-BE49-F238E27FC236}">
                <a16:creationId xmlns:a16="http://schemas.microsoft.com/office/drawing/2014/main" id="{86B177E8-8B9E-A4F2-4F57-326DA352B5C7}"/>
              </a:ext>
            </a:extLst>
          </p:cNvPr>
          <p:cNvSpPr>
            <a:spLocks noGrp="1"/>
          </p:cNvSpPr>
          <p:nvPr>
            <p:ph type="sldNum" sz="quarter" idx="12"/>
          </p:nvPr>
        </p:nvSpPr>
        <p:spPr/>
        <p:txBody>
          <a:bodyPr/>
          <a:lstStyle/>
          <a:p>
            <a:fld id="{0341D07B-65E6-4E3B-B725-8ED055DC581C}" type="slidenum">
              <a:rPr lang="en-IN" smtClean="0"/>
              <a:pPr/>
              <a:t>33</a:t>
            </a:fld>
            <a:endParaRPr lang="en-IN" dirty="0"/>
          </a:p>
        </p:txBody>
      </p:sp>
      <p:sp>
        <p:nvSpPr>
          <p:cNvPr id="3" name="TextBox 2">
            <a:extLst>
              <a:ext uri="{FF2B5EF4-FFF2-40B4-BE49-F238E27FC236}">
                <a16:creationId xmlns:a16="http://schemas.microsoft.com/office/drawing/2014/main" id="{ED8C1904-DED7-8736-2BBC-CD58A3814F3A}"/>
              </a:ext>
            </a:extLst>
          </p:cNvPr>
          <p:cNvSpPr txBox="1"/>
          <p:nvPr/>
        </p:nvSpPr>
        <p:spPr>
          <a:xfrm>
            <a:off x="295762" y="591687"/>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sz="1800" b="1" kern="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Hybri</a:t>
            </a:r>
            <a:r>
              <a:rPr lang="en-US" b="1" kern="0" dirty="0">
                <a:solidFill>
                  <a:srgbClr val="C00000"/>
                </a:solidFill>
                <a:latin typeface="Times New Roman" panose="02020603050405020304" pitchFamily="18" charset="0"/>
                <a:ea typeface="Cambria" panose="02040503050406030204" pitchFamily="18" charset="0"/>
                <a:cs typeface="Times New Roman" panose="02020603050405020304" pitchFamily="18" charset="0"/>
              </a:rPr>
              <a:t>d PINN</a:t>
            </a:r>
            <a:r>
              <a:rPr lang="en-US" sz="1800" b="1" kern="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 Model - WAAM</a:t>
            </a:r>
            <a:r>
              <a:rPr lang="en-US" b="1" dirty="0">
                <a:solidFill>
                  <a:srgbClr val="C00000"/>
                </a:solidFill>
                <a:latin typeface="Times New Roman" panose="02020603050405020304" pitchFamily="18" charset="0"/>
                <a:cs typeface="Times New Roman" panose="02020603050405020304" pitchFamily="18" charset="0"/>
              </a:rPr>
              <a:t>:</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6F790B-6ADA-5B1C-AF6C-050218948DEC}"/>
              </a:ext>
            </a:extLst>
          </p:cNvPr>
          <p:cNvSpPr txBox="1"/>
          <p:nvPr/>
        </p:nvSpPr>
        <p:spPr>
          <a:xfrm>
            <a:off x="627871" y="803843"/>
            <a:ext cx="11125129" cy="212006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In this analysis data from simulation has been considered as a additional loss term to the loss function, especially to tackle the coolin</a:t>
            </a:r>
            <a:r>
              <a:rPr lang="en-US"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g phase of the cycle.</a:t>
            </a:r>
          </a:p>
          <a:p>
            <a:pPr marL="285750" indent="-285750" algn="just">
              <a:lnSpc>
                <a:spcPct val="150000"/>
              </a:lnSpc>
              <a:buFont typeface="Arial" panose="020B0604020202020204" pitchFamily="34" charset="0"/>
              <a:buChar char="•"/>
            </a:pPr>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Randomly sampled </a:t>
            </a:r>
            <a:r>
              <a:rPr lang="en-US"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174</a:t>
            </a:r>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data points are considered as a partial data to support the loss function for better optimization.</a:t>
            </a:r>
          </a:p>
          <a:p>
            <a:pPr marL="285750" indent="-285750" algn="just">
              <a:lnSpc>
                <a:spcPct val="150000"/>
              </a:lnSpc>
              <a:buFont typeface="Arial" panose="020B0604020202020204" pitchFamily="34" charset="0"/>
              <a:buChar char="•"/>
            </a:pPr>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The</a:t>
            </a:r>
            <a:r>
              <a:rPr lang="en-US"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 model training took around 2.1 </a:t>
            </a:r>
            <a:r>
              <a:rPr lang="en-US" dirty="0" err="1">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hr</a:t>
            </a:r>
            <a:r>
              <a:rPr lang="en-US"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 on RTX 2080 Ti GPU</a:t>
            </a:r>
            <a:endParaRPr lang="en-IN" sz="1800" dirty="0">
              <a:effectLst/>
              <a:latin typeface="Times New Roman" panose="02020603050405020304" pitchFamily="18" charset="0"/>
              <a:ea typeface="Cambria" panose="02040503050406030204" pitchFamily="18" charset="0"/>
            </a:endParaRPr>
          </a:p>
        </p:txBody>
      </p:sp>
      <p:pic>
        <p:nvPicPr>
          <p:cNvPr id="10" name="Picture 9" descr="A blue rectangular object with white grid&#10;&#10;Description automatically generated">
            <a:extLst>
              <a:ext uri="{FF2B5EF4-FFF2-40B4-BE49-F238E27FC236}">
                <a16:creationId xmlns:a16="http://schemas.microsoft.com/office/drawing/2014/main" id="{E43C0FF4-18E9-6249-B79C-95472FB63802}"/>
              </a:ext>
            </a:extLst>
          </p:cNvPr>
          <p:cNvPicPr>
            <a:picLocks noChangeAspect="1"/>
          </p:cNvPicPr>
          <p:nvPr/>
        </p:nvPicPr>
        <p:blipFill rotWithShape="1">
          <a:blip r:embed="rId3">
            <a:extLst>
              <a:ext uri="{28A0092B-C50C-407E-A947-70E740481C1C}">
                <a14:useLocalDpi xmlns:a14="http://schemas.microsoft.com/office/drawing/2010/main" val="0"/>
              </a:ext>
            </a:extLst>
          </a:blip>
          <a:srcRect b="17171"/>
          <a:stretch/>
        </p:blipFill>
        <p:spPr>
          <a:xfrm>
            <a:off x="4240291" y="3300402"/>
            <a:ext cx="3293948" cy="2650755"/>
          </a:xfrm>
          <a:prstGeom prst="rect">
            <a:avLst/>
          </a:prstGeom>
        </p:spPr>
      </p:pic>
      <p:pic>
        <p:nvPicPr>
          <p:cNvPr id="12" name="Picture 11" descr="A blue square with white dots&#10;&#10;Description automatically generated">
            <a:extLst>
              <a:ext uri="{FF2B5EF4-FFF2-40B4-BE49-F238E27FC236}">
                <a16:creationId xmlns:a16="http://schemas.microsoft.com/office/drawing/2014/main" id="{6D98EEF0-932A-B637-2FE3-B1E4A3CB7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62" y="3035344"/>
            <a:ext cx="3918310" cy="3134649"/>
          </a:xfrm>
          <a:prstGeom prst="rect">
            <a:avLst/>
          </a:prstGeom>
        </p:spPr>
      </p:pic>
      <p:sp>
        <p:nvSpPr>
          <p:cNvPr id="13" name="TextBox 12">
            <a:extLst>
              <a:ext uri="{FF2B5EF4-FFF2-40B4-BE49-F238E27FC236}">
                <a16:creationId xmlns:a16="http://schemas.microsoft.com/office/drawing/2014/main" id="{505E77C9-C7D7-7363-7DA7-A4E1A8A39CC9}"/>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5" name="TextBox 4">
            <a:extLst>
              <a:ext uri="{FF2B5EF4-FFF2-40B4-BE49-F238E27FC236}">
                <a16:creationId xmlns:a16="http://schemas.microsoft.com/office/drawing/2014/main" id="{40A61C0F-D001-455E-5C37-E62B46F1346B}"/>
              </a:ext>
            </a:extLst>
          </p:cNvPr>
          <p:cNvSpPr txBox="1"/>
          <p:nvPr/>
        </p:nvSpPr>
        <p:spPr>
          <a:xfrm>
            <a:off x="1993870" y="6079755"/>
            <a:ext cx="9746192"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42: (a) 2D Top surface of domain (b) 3D plot of only collocation points (c) 3D plot of whole domain without collocation points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Picture 6" descr="A graph of a graph showing the temperature&#10;&#10;Description automatically generated with medium confidence">
            <a:extLst>
              <a:ext uri="{FF2B5EF4-FFF2-40B4-BE49-F238E27FC236}">
                <a16:creationId xmlns:a16="http://schemas.microsoft.com/office/drawing/2014/main" id="{A1479D2A-FD07-621F-35EA-345DAC005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1214" y="2081358"/>
            <a:ext cx="2001786" cy="1068270"/>
          </a:xfrm>
          <a:prstGeom prst="rect">
            <a:avLst/>
          </a:prstGeom>
        </p:spPr>
      </p:pic>
      <p:sp>
        <p:nvSpPr>
          <p:cNvPr id="9" name="Rectangle 8">
            <a:extLst>
              <a:ext uri="{FF2B5EF4-FFF2-40B4-BE49-F238E27FC236}">
                <a16:creationId xmlns:a16="http://schemas.microsoft.com/office/drawing/2014/main" id="{C66B32F0-B27A-A1D6-3EBD-19BABAF48D17}"/>
              </a:ext>
            </a:extLst>
          </p:cNvPr>
          <p:cNvSpPr/>
          <p:nvPr/>
        </p:nvSpPr>
        <p:spPr>
          <a:xfrm>
            <a:off x="10474960" y="2519680"/>
            <a:ext cx="1278040" cy="5156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581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E8135-4724-6935-21BC-CE588C7E2E52}"/>
              </a:ext>
            </a:extLst>
          </p:cNvPr>
          <p:cNvSpPr>
            <a:spLocks noGrp="1"/>
          </p:cNvSpPr>
          <p:nvPr>
            <p:ph type="sldNum" sz="quarter" idx="12"/>
          </p:nvPr>
        </p:nvSpPr>
        <p:spPr/>
        <p:txBody>
          <a:bodyPr/>
          <a:lstStyle/>
          <a:p>
            <a:fld id="{0341D07B-65E6-4E3B-B725-8ED055DC581C}" type="slidenum">
              <a:rPr lang="en-IN" smtClean="0"/>
              <a:pPr/>
              <a:t>34</a:t>
            </a:fld>
            <a:endParaRPr lang="en-IN" dirty="0"/>
          </a:p>
        </p:txBody>
      </p:sp>
      <p:graphicFrame>
        <p:nvGraphicFramePr>
          <p:cNvPr id="3" name="Table 2">
            <a:extLst>
              <a:ext uri="{FF2B5EF4-FFF2-40B4-BE49-F238E27FC236}">
                <a16:creationId xmlns:a16="http://schemas.microsoft.com/office/drawing/2014/main" id="{C1DCFC04-D079-4A67-BB29-8326FA8D624B}"/>
              </a:ext>
            </a:extLst>
          </p:cNvPr>
          <p:cNvGraphicFramePr>
            <a:graphicFrameLocks noGrp="1"/>
          </p:cNvGraphicFramePr>
          <p:nvPr>
            <p:extLst>
              <p:ext uri="{D42A27DB-BD31-4B8C-83A1-F6EECF244321}">
                <p14:modId xmlns:p14="http://schemas.microsoft.com/office/powerpoint/2010/main" val="3517282284"/>
              </p:ext>
            </p:extLst>
          </p:nvPr>
        </p:nvGraphicFramePr>
        <p:xfrm>
          <a:off x="582169" y="996036"/>
          <a:ext cx="4272817" cy="3689847"/>
        </p:xfrm>
        <a:graphic>
          <a:graphicData uri="http://schemas.openxmlformats.org/drawingml/2006/table">
            <a:tbl>
              <a:tblPr firstRow="1" firstCol="1" bandRow="1">
                <a:tableStyleId>{22838BEF-8BB2-4498-84A7-C5851F593DF1}</a:tableStyleId>
              </a:tblPr>
              <a:tblGrid>
                <a:gridCol w="2146633">
                  <a:extLst>
                    <a:ext uri="{9D8B030D-6E8A-4147-A177-3AD203B41FA5}">
                      <a16:colId xmlns:a16="http://schemas.microsoft.com/office/drawing/2014/main" val="2914795889"/>
                    </a:ext>
                  </a:extLst>
                </a:gridCol>
                <a:gridCol w="2126184">
                  <a:extLst>
                    <a:ext uri="{9D8B030D-6E8A-4147-A177-3AD203B41FA5}">
                      <a16:colId xmlns:a16="http://schemas.microsoft.com/office/drawing/2014/main" val="913239833"/>
                    </a:ext>
                  </a:extLst>
                </a:gridCol>
              </a:tblGrid>
              <a:tr h="409983">
                <a:tc>
                  <a:txBody>
                    <a:bodyPr/>
                    <a:lstStyle/>
                    <a:p>
                      <a:pPr>
                        <a:lnSpc>
                          <a:spcPct val="107000"/>
                        </a:lnSpc>
                        <a:spcAft>
                          <a:spcPts val="1000"/>
                        </a:spcAft>
                      </a:pPr>
                      <a:r>
                        <a:rPr lang="en-US" sz="1200" kern="100">
                          <a:effectLst/>
                        </a:rPr>
                        <a:t>Parameter</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Value</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48907897"/>
                  </a:ext>
                </a:extLst>
              </a:tr>
              <a:tr h="409983">
                <a:tc>
                  <a:txBody>
                    <a:bodyPr/>
                    <a:lstStyle/>
                    <a:p>
                      <a:pPr>
                        <a:lnSpc>
                          <a:spcPct val="107000"/>
                        </a:lnSpc>
                        <a:spcAft>
                          <a:spcPts val="1000"/>
                        </a:spcAft>
                      </a:pPr>
                      <a:r>
                        <a:rPr lang="en-US" sz="1200" kern="100">
                          <a:effectLst/>
                        </a:rPr>
                        <a:t>Iterations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80000</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3775049"/>
                  </a:ext>
                </a:extLst>
              </a:tr>
              <a:tr h="409983">
                <a:tc>
                  <a:txBody>
                    <a:bodyPr/>
                    <a:lstStyle/>
                    <a:p>
                      <a:pPr>
                        <a:lnSpc>
                          <a:spcPct val="107000"/>
                        </a:lnSpc>
                        <a:spcAft>
                          <a:spcPts val="1000"/>
                        </a:spcAft>
                      </a:pPr>
                      <a:r>
                        <a:rPr lang="en-US" sz="1200" kern="100">
                          <a:effectLst/>
                        </a:rPr>
                        <a:t>Learning rate </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2e-3</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4416953"/>
                  </a:ext>
                </a:extLst>
              </a:tr>
              <a:tr h="409983">
                <a:tc>
                  <a:txBody>
                    <a:bodyPr/>
                    <a:lstStyle/>
                    <a:p>
                      <a:pPr>
                        <a:lnSpc>
                          <a:spcPct val="107000"/>
                        </a:lnSpc>
                        <a:spcAft>
                          <a:spcPts val="1000"/>
                        </a:spcAft>
                      </a:pPr>
                      <a:r>
                        <a:rPr lang="en-US" sz="1200" kern="100" dirty="0">
                          <a:effectLst/>
                        </a:rPr>
                        <a:t>Architecture</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[4, 64, 64, 64, 1]</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4288167"/>
                  </a:ext>
                </a:extLst>
              </a:tr>
              <a:tr h="409983">
                <a:tc>
                  <a:txBody>
                    <a:bodyPr/>
                    <a:lstStyle/>
                    <a:p>
                      <a:pPr>
                        <a:lnSpc>
                          <a:spcPct val="107000"/>
                        </a:lnSpc>
                        <a:spcAft>
                          <a:spcPts val="1000"/>
                        </a:spcAft>
                      </a:pPr>
                      <a:r>
                        <a:rPr lang="en-US" sz="1200" kern="100">
                          <a:effectLst/>
                        </a:rPr>
                        <a:t>Number of BC points (N</a:t>
                      </a:r>
                      <a:r>
                        <a:rPr lang="en-US" sz="1200" kern="100" baseline="-25000">
                          <a:effectLst/>
                        </a:rPr>
                        <a:t>bc</a:t>
                      </a:r>
                      <a:r>
                        <a:rPr lang="en-US" sz="1200" kern="100">
                          <a:effectLst/>
                        </a:rPr>
                        <a:t>)</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215854</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442048"/>
                  </a:ext>
                </a:extLst>
              </a:tr>
              <a:tr h="409983">
                <a:tc>
                  <a:txBody>
                    <a:bodyPr/>
                    <a:lstStyle/>
                    <a:p>
                      <a:pPr>
                        <a:lnSpc>
                          <a:spcPct val="107000"/>
                        </a:lnSpc>
                        <a:spcAft>
                          <a:spcPts val="1000"/>
                        </a:spcAft>
                      </a:pPr>
                      <a:r>
                        <a:rPr lang="en-US" sz="1200" kern="100">
                          <a:effectLst/>
                        </a:rPr>
                        <a:t>Number of IC points (N</a:t>
                      </a:r>
                      <a:r>
                        <a:rPr lang="en-US" sz="1200" kern="100" baseline="-25000">
                          <a:effectLst/>
                        </a:rPr>
                        <a:t>ic</a:t>
                      </a:r>
                      <a:r>
                        <a:rPr lang="en-US" sz="1200" kern="100">
                          <a:effectLst/>
                        </a:rPr>
                        <a:t>)</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dirty="0">
                          <a:effectLst/>
                        </a:rPr>
                        <a:t>1219</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5508482"/>
                  </a:ext>
                </a:extLst>
              </a:tr>
              <a:tr h="409983">
                <a:tc>
                  <a:txBody>
                    <a:bodyPr/>
                    <a:lstStyle/>
                    <a:p>
                      <a:pPr>
                        <a:lnSpc>
                          <a:spcPct val="107000"/>
                        </a:lnSpc>
                        <a:spcAft>
                          <a:spcPts val="1000"/>
                        </a:spcAft>
                      </a:pPr>
                      <a:r>
                        <a:rPr lang="en-US" sz="1200" kern="100">
                          <a:effectLst/>
                        </a:rPr>
                        <a:t>Number of domain points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dirty="0">
                          <a:effectLst/>
                        </a:rPr>
                        <a:t>416874</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14375949"/>
                  </a:ext>
                </a:extLst>
              </a:tr>
              <a:tr h="409983">
                <a:tc>
                  <a:txBody>
                    <a:bodyPr/>
                    <a:lstStyle/>
                    <a:p>
                      <a:pPr>
                        <a:lnSpc>
                          <a:spcPct val="107000"/>
                        </a:lnSpc>
                        <a:spcAft>
                          <a:spcPts val="1000"/>
                        </a:spcAft>
                      </a:pPr>
                      <a:r>
                        <a:rPr lang="en-US" sz="1200" kern="100">
                          <a:effectLst/>
                        </a:rPr>
                        <a:t>Number of data points (N</a:t>
                      </a:r>
                      <a:r>
                        <a:rPr lang="en-US" sz="1200" kern="100" baseline="-25000">
                          <a:effectLst/>
                        </a:rPr>
                        <a:t>d</a:t>
                      </a:r>
                      <a:r>
                        <a:rPr lang="en-US" sz="1200" kern="100">
                          <a:effectLst/>
                        </a:rPr>
                        <a:t>)</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a:effectLst/>
                        </a:rPr>
                        <a:t>174</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69026495"/>
                  </a:ext>
                </a:extLst>
              </a:tr>
              <a:tr h="409983">
                <a:tc>
                  <a:txBody>
                    <a:bodyPr/>
                    <a:lstStyle/>
                    <a:p>
                      <a:pPr>
                        <a:lnSpc>
                          <a:spcPct val="107000"/>
                        </a:lnSpc>
                        <a:spcAft>
                          <a:spcPts val="1000"/>
                        </a:spcAft>
                      </a:pPr>
                      <a:r>
                        <a:rPr lang="en-US" sz="1200" kern="100">
                          <a:effectLst/>
                        </a:rPr>
                        <a:t>Total number of points</a:t>
                      </a:r>
                      <a:endParaRPr lang="en-IN" sz="1200" kern="1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US" sz="1200" kern="100" dirty="0">
                          <a:effectLst/>
                        </a:rPr>
                        <a:t>634121</a:t>
                      </a:r>
                      <a:endParaRPr lang="en-IN" sz="1200" kern="1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3150011"/>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E34498-EEB2-03B7-363C-7571B56F2C2B}"/>
                  </a:ext>
                </a:extLst>
              </p:cNvPr>
              <p:cNvSpPr txBox="1"/>
              <p:nvPr/>
            </p:nvSpPr>
            <p:spPr>
              <a:xfrm>
                <a:off x="5059680" y="618505"/>
                <a:ext cx="6804658" cy="878574"/>
              </a:xfrm>
              <a:prstGeom prst="rect">
                <a:avLst/>
              </a:prstGeom>
              <a:noFill/>
            </p:spPr>
            <p:txBody>
              <a:bodyPr wrap="square">
                <a:spAutoFit/>
              </a:bodyPr>
              <a:lstStyle/>
              <a:p>
                <a:pPr marL="1200150" indent="-285750" algn="just">
                  <a:lnSpc>
                    <a:spcPct val="150000"/>
                  </a:lnSpc>
                  <a:buFont typeface="Arial" panose="020B0604020202020204" pitchFamily="34" charset="0"/>
                  <a:buChar char="•"/>
                </a:pPr>
                <a14:m>
                  <m:oMath xmlns:m="http://schemas.openxmlformats.org/officeDocument/2006/math">
                    <m:r>
                      <m:rPr>
                        <m:sty m:val="p"/>
                      </m:rPr>
                      <a:rPr lang="en-US" sz="1800" smtClean="0">
                        <a:solidFill>
                          <a:schemeClr val="accent1">
                            <a:lumMod val="50000"/>
                          </a:schemeClr>
                        </a:solidFill>
                        <a:effectLst/>
                        <a:latin typeface="Cambria Math" panose="02040503050406030204" pitchFamily="18" charset="0"/>
                        <a:ea typeface="Cambria" panose="02040503050406030204" pitchFamily="18" charset="0"/>
                      </a:rPr>
                      <m:t>k</m:t>
                    </m:r>
                    <m:r>
                      <a:rPr lang="en-US" sz="1800" smtClean="0">
                        <a:solidFill>
                          <a:schemeClr val="accent1">
                            <a:lumMod val="50000"/>
                          </a:schemeClr>
                        </a:solidFill>
                        <a:effectLst/>
                        <a:latin typeface="Cambria Math" panose="02040503050406030204" pitchFamily="18" charset="0"/>
                        <a:ea typeface="Cambria" panose="02040503050406030204" pitchFamily="18" charset="0"/>
                      </a:rPr>
                      <m:t>=(0.01351</m:t>
                    </m:r>
                    <m:r>
                      <m:rPr>
                        <m:sty m:val="p"/>
                      </m:rPr>
                      <a:rPr lang="en-US" sz="1800" smtClean="0">
                        <a:solidFill>
                          <a:schemeClr val="accent1">
                            <a:lumMod val="50000"/>
                          </a:schemeClr>
                        </a:solidFill>
                        <a:effectLst/>
                        <a:latin typeface="Cambria Math" panose="02040503050406030204" pitchFamily="18" charset="0"/>
                        <a:ea typeface="Cambria" panose="02040503050406030204" pitchFamily="18" charset="0"/>
                      </a:rPr>
                      <m:t>T</m:t>
                    </m:r>
                    <m:r>
                      <a:rPr lang="en-US" sz="1800" smtClean="0">
                        <a:solidFill>
                          <a:schemeClr val="accent1">
                            <a:lumMod val="50000"/>
                          </a:schemeClr>
                        </a:solidFill>
                        <a:effectLst/>
                        <a:latin typeface="Cambria Math" panose="02040503050406030204" pitchFamily="18" charset="0"/>
                        <a:ea typeface="Cambria" panose="02040503050406030204" pitchFamily="18" charset="0"/>
                      </a:rPr>
                      <m:t>+10.03816)/1000</m:t>
                    </m:r>
                  </m:oMath>
                </a14:m>
                <a:r>
                  <a:rPr lang="en-US" sz="1800" dirty="0">
                    <a:solidFill>
                      <a:schemeClr val="accent1">
                        <a:lumMod val="50000"/>
                      </a:schemeClr>
                    </a:solidFill>
                    <a:effectLst/>
                    <a:latin typeface="Times New Roman" panose="02020603050405020304" pitchFamily="18" charset="0"/>
                    <a:ea typeface="Cambria" panose="02040503050406030204" pitchFamily="18" charset="0"/>
                  </a:rPr>
                  <a:t>      W/</a:t>
                </a:r>
                <a:r>
                  <a:rPr lang="en-US" sz="1800" dirty="0" err="1">
                    <a:solidFill>
                      <a:schemeClr val="accent1">
                        <a:lumMod val="50000"/>
                      </a:schemeClr>
                    </a:solidFill>
                    <a:effectLst/>
                    <a:latin typeface="Times New Roman" panose="02020603050405020304" pitchFamily="18" charset="0"/>
                    <a:ea typeface="Cambria" panose="02040503050406030204" pitchFamily="18" charset="0"/>
                  </a:rPr>
                  <a:t>mmK</a:t>
                </a:r>
                <a:endParaRPr lang="en-IN" dirty="0">
                  <a:solidFill>
                    <a:schemeClr val="accent1">
                      <a:lumMod val="50000"/>
                    </a:schemeClr>
                  </a:solidFill>
                  <a:latin typeface="Times New Roman" panose="02020603050405020304" pitchFamily="18" charset="0"/>
                  <a:ea typeface="Cambria" panose="02040503050406030204" pitchFamily="18" charset="0"/>
                </a:endParaRPr>
              </a:p>
              <a:p>
                <a:pPr marL="1200150" indent="-285750" algn="just">
                  <a:lnSpc>
                    <a:spcPct val="150000"/>
                  </a:lnSpc>
                  <a:buFont typeface="Arial" panose="020B0604020202020204" pitchFamily="34" charset="0"/>
                  <a:buChar char="•"/>
                </a:pPr>
                <a14:m>
                  <m:oMath xmlns:m="http://schemas.openxmlformats.org/officeDocument/2006/math">
                    <m:r>
                      <m:rPr>
                        <m:sty m:val="p"/>
                      </m:rPr>
                      <a:rPr lang="en-US"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Cp</m:t>
                    </m:r>
                    <m:r>
                      <a:rPr lang="en-US"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 (0.16242</m:t>
                    </m:r>
                    <m:r>
                      <m:rPr>
                        <m:sty m:val="p"/>
                      </m:rPr>
                      <a:rPr lang="en-US"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T</m:t>
                    </m:r>
                    <m:r>
                      <a:rPr lang="en-US" kern="0">
                        <a:solidFill>
                          <a:schemeClr val="accent1">
                            <a:lumMod val="50000"/>
                          </a:schemeClr>
                        </a:solidFill>
                        <a:effectLst/>
                        <a:latin typeface="Cambria Math" panose="02040503050406030204" pitchFamily="18" charset="0"/>
                        <a:ea typeface="Cambria" panose="02040503050406030204" pitchFamily="18" charset="0"/>
                        <a:cs typeface="Times New Roman" panose="02020603050405020304" pitchFamily="18" charset="0"/>
                      </a:rPr>
                      <m:t> + 433.30551)/1000</m:t>
                    </m:r>
                  </m:oMath>
                </a14:m>
                <a:r>
                  <a:rPr lang="en-US" kern="0" dirty="0">
                    <a:solidFill>
                      <a:schemeClr val="accent1">
                        <a:lumMod val="50000"/>
                      </a:schemeClr>
                    </a:solidFill>
                    <a:effectLst/>
                    <a:latin typeface="Cambria" panose="02040503050406030204" pitchFamily="18" charset="0"/>
                    <a:ea typeface="Cambria" panose="02040503050406030204" pitchFamily="18" charset="0"/>
                    <a:cs typeface="Times New Roman" panose="02020603050405020304" pitchFamily="18" charset="0"/>
                  </a:rPr>
                  <a:t>    J/</a:t>
                </a:r>
                <a:r>
                  <a:rPr lang="en-US" kern="0" dirty="0" err="1">
                    <a:solidFill>
                      <a:schemeClr val="accent1">
                        <a:lumMod val="50000"/>
                      </a:schemeClr>
                    </a:solidFill>
                    <a:effectLst/>
                    <a:latin typeface="Cambria" panose="02040503050406030204" pitchFamily="18" charset="0"/>
                    <a:ea typeface="Cambria" panose="02040503050406030204" pitchFamily="18" charset="0"/>
                    <a:cs typeface="Times New Roman" panose="02020603050405020304" pitchFamily="18" charset="0"/>
                  </a:rPr>
                  <a:t>gK</a:t>
                </a:r>
                <a:r>
                  <a:rPr lang="en-US" kern="0" dirty="0">
                    <a:solidFill>
                      <a:schemeClr val="accent1">
                        <a:lumMod val="50000"/>
                      </a:schemeClr>
                    </a:solidFill>
                    <a:effectLst/>
                    <a:latin typeface="Cambria" panose="02040503050406030204" pitchFamily="18" charset="0"/>
                    <a:ea typeface="Cambria" panose="02040503050406030204" pitchFamily="18" charset="0"/>
                    <a:cs typeface="Times New Roman" panose="02020603050405020304" pitchFamily="18" charset="0"/>
                  </a:rPr>
                  <a:t> </a:t>
                </a:r>
                <a:endParaRPr lang="en-IN" dirty="0">
                  <a:solidFill>
                    <a:schemeClr val="accent1">
                      <a:lumMod val="50000"/>
                    </a:schemeClr>
                  </a:solidFill>
                </a:endParaRPr>
              </a:p>
            </p:txBody>
          </p:sp>
        </mc:Choice>
        <mc:Fallback xmlns="">
          <p:sp>
            <p:nvSpPr>
              <p:cNvPr id="5" name="TextBox 4">
                <a:extLst>
                  <a:ext uri="{FF2B5EF4-FFF2-40B4-BE49-F238E27FC236}">
                    <a16:creationId xmlns:a16="http://schemas.microsoft.com/office/drawing/2014/main" id="{FEE34498-EEB2-03B7-363C-7571B56F2C2B}"/>
                  </a:ext>
                </a:extLst>
              </p:cNvPr>
              <p:cNvSpPr txBox="1">
                <a:spLocks noRot="1" noChangeAspect="1" noMove="1" noResize="1" noEditPoints="1" noAdjustHandles="1" noChangeArrowheads="1" noChangeShapeType="1" noTextEdit="1"/>
              </p:cNvSpPr>
              <p:nvPr/>
            </p:nvSpPr>
            <p:spPr>
              <a:xfrm>
                <a:off x="5059680" y="618505"/>
                <a:ext cx="6804658" cy="878574"/>
              </a:xfrm>
              <a:prstGeom prst="rect">
                <a:avLst/>
              </a:prstGeom>
              <a:blipFill>
                <a:blip r:embed="rId2"/>
                <a:stretch>
                  <a:fillRect b="-82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A0494F9-667E-35BB-D155-004C6FF0F80F}"/>
                  </a:ext>
                </a:extLst>
              </p:cNvPr>
              <p:cNvSpPr txBox="1"/>
              <p:nvPr/>
            </p:nvSpPr>
            <p:spPr>
              <a:xfrm>
                <a:off x="5314187" y="1791619"/>
                <a:ext cx="6295644" cy="26647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i="1" smtClean="0">
                              <a:solidFill>
                                <a:schemeClr val="accent1">
                                  <a:lumMod val="50000"/>
                                </a:schemeClr>
                              </a:solidFill>
                              <a:latin typeface="Cambria Math" panose="02040503050406030204" pitchFamily="18" charset="0"/>
                            </a:rPr>
                          </m:ctrlPr>
                        </m:mPr>
                        <m:mr>
                          <m:e>
                            <m:r>
                              <a:rPr lang="en-IN" i="1">
                                <a:solidFill>
                                  <a:schemeClr val="accent1">
                                    <a:lumMod val="50000"/>
                                  </a:schemeClr>
                                </a:solidFill>
                                <a:latin typeface="Cambria Math" panose="02040503050406030204" pitchFamily="18" charset="0"/>
                              </a:rPr>
                              <m:t>𝐵𝑜𝑢𝑛𝑑𝑎𝑟𝑦</m:t>
                            </m:r>
                            <m:r>
                              <a:rPr lang="en-IN" i="0">
                                <a:solidFill>
                                  <a:schemeClr val="accent1">
                                    <a:lumMod val="50000"/>
                                  </a:schemeClr>
                                </a:solidFill>
                                <a:latin typeface="Cambria Math" panose="02040503050406030204" pitchFamily="18" charset="0"/>
                              </a:rPr>
                              <m:t> </m:t>
                            </m:r>
                            <m:r>
                              <a:rPr lang="en-IN" i="1">
                                <a:solidFill>
                                  <a:schemeClr val="accent1">
                                    <a:lumMod val="50000"/>
                                  </a:schemeClr>
                                </a:solidFill>
                                <a:latin typeface="Cambria Math" panose="02040503050406030204" pitchFamily="18" charset="0"/>
                              </a:rPr>
                              <m:t>𝐿𝑜𝑠𝑠</m:t>
                            </m:r>
                            <m:r>
                              <a:rPr lang="en-IN" i="0">
                                <a:solidFill>
                                  <a:schemeClr val="accent1">
                                    <a:lumMod val="50000"/>
                                  </a:schemeClr>
                                </a:solidFill>
                                <a:latin typeface="Cambria Math" panose="02040503050406030204" pitchFamily="18" charset="0"/>
                              </a:rPr>
                              <m:t> :        </m:t>
                            </m:r>
                          </m:e>
                          <m:e>
                            <m:sSub>
                              <m:sSubPr>
                                <m:ctrlPr>
                                  <a:rPr lang="en-IN" i="1">
                                    <a:solidFill>
                                      <a:schemeClr val="accent1">
                                        <a:lumMod val="50000"/>
                                      </a:schemeClr>
                                    </a:solidFill>
                                    <a:latin typeface="Cambria Math" panose="02040503050406030204" pitchFamily="18" charset="0"/>
                                  </a:rPr>
                                </m:ctrlPr>
                              </m:sSubPr>
                              <m:e>
                                <m:r>
                                  <a:rPr lang="en-IN" i="0">
                                    <a:solidFill>
                                      <a:schemeClr val="accent1">
                                        <a:lumMod val="50000"/>
                                      </a:schemeClr>
                                    </a:solidFill>
                                    <a:latin typeface="Cambria Math" panose="02040503050406030204" pitchFamily="18" charset="0"/>
                                  </a:rPr>
                                  <m:t>ℒ</m:t>
                                </m:r>
                              </m:e>
                              <m:sub>
                                <m:r>
                                  <a:rPr lang="en-IN" i="1">
                                    <a:solidFill>
                                      <a:schemeClr val="accent1">
                                        <a:lumMod val="50000"/>
                                      </a:schemeClr>
                                    </a:solidFill>
                                    <a:latin typeface="Cambria Math" panose="02040503050406030204" pitchFamily="18" charset="0"/>
                                  </a:rPr>
                                  <m:t>𝑏</m:t>
                                </m:r>
                              </m:sub>
                            </m:sSub>
                            <m:r>
                              <a:rPr lang="en-IN" i="0">
                                <a:solidFill>
                                  <a:schemeClr val="accent1">
                                    <a:lumMod val="50000"/>
                                  </a:schemeClr>
                                </a:solidFill>
                                <a:latin typeface="Cambria Math" panose="02040503050406030204" pitchFamily="18" charset="0"/>
                              </a:rPr>
                              <m:t>=</m:t>
                            </m:r>
                            <m:sSup>
                              <m:sSupPr>
                                <m:ctrlPr>
                                  <a:rPr lang="en-IN" i="1">
                                    <a:solidFill>
                                      <a:schemeClr val="accent1">
                                        <a:lumMod val="50000"/>
                                      </a:schemeClr>
                                    </a:solidFill>
                                    <a:latin typeface="Cambria Math" panose="02040503050406030204" pitchFamily="18" charset="0"/>
                                  </a:rPr>
                                </m:ctrlPr>
                              </m:sSupPr>
                              <m:e>
                                <m:d>
                                  <m:dPr>
                                    <m:begChr m:val=""/>
                                    <m:endChr m:val="|"/>
                                    <m:ctrlPr>
                                      <a:rPr lang="en-IN" i="1">
                                        <a:solidFill>
                                          <a:schemeClr val="accent1">
                                            <a:lumMod val="50000"/>
                                          </a:schemeClr>
                                        </a:solidFill>
                                        <a:latin typeface="Cambria Math" panose="02040503050406030204" pitchFamily="18" charset="0"/>
                                      </a:rPr>
                                    </m:ctrlPr>
                                  </m:dPr>
                                  <m:e>
                                    <m:f>
                                      <m:fPr>
                                        <m:ctrlPr>
                                          <a:rPr lang="en-IN" i="1">
                                            <a:solidFill>
                                              <a:schemeClr val="accent1">
                                                <a:lumMod val="50000"/>
                                              </a:schemeClr>
                                            </a:solidFill>
                                            <a:latin typeface="Cambria Math" panose="02040503050406030204" pitchFamily="18" charset="0"/>
                                          </a:rPr>
                                        </m:ctrlPr>
                                      </m:fPr>
                                      <m:num>
                                        <m:r>
                                          <a:rPr lang="en-IN" i="0">
                                            <a:solidFill>
                                              <a:schemeClr val="accent1">
                                                <a:lumMod val="50000"/>
                                              </a:schemeClr>
                                            </a:solidFill>
                                            <a:latin typeface="Cambria Math" panose="02040503050406030204" pitchFamily="18" charset="0"/>
                                          </a:rPr>
                                          <m:t>1</m:t>
                                        </m:r>
                                      </m:num>
                                      <m:den>
                                        <m:sSub>
                                          <m:sSubPr>
                                            <m:ctrlPr>
                                              <a:rPr lang="en-IN" i="1">
                                                <a:solidFill>
                                                  <a:schemeClr val="accent1">
                                                    <a:lumMod val="50000"/>
                                                  </a:schemeClr>
                                                </a:solidFill>
                                                <a:latin typeface="Cambria Math" panose="02040503050406030204" pitchFamily="18" charset="0"/>
                                              </a:rPr>
                                            </m:ctrlPr>
                                          </m:sSubPr>
                                          <m:e>
                                            <m:r>
                                              <a:rPr lang="en-IN" i="1">
                                                <a:solidFill>
                                                  <a:schemeClr val="accent1">
                                                    <a:lumMod val="50000"/>
                                                  </a:schemeClr>
                                                </a:solidFill>
                                                <a:latin typeface="Cambria Math" panose="02040503050406030204" pitchFamily="18" charset="0"/>
                                              </a:rPr>
                                              <m:t>𝑁</m:t>
                                            </m:r>
                                          </m:e>
                                          <m:sub>
                                            <m:r>
                                              <a:rPr lang="en-IN" i="1">
                                                <a:solidFill>
                                                  <a:schemeClr val="accent1">
                                                    <a:lumMod val="50000"/>
                                                  </a:schemeClr>
                                                </a:solidFill>
                                                <a:latin typeface="Cambria Math" panose="02040503050406030204" pitchFamily="18" charset="0"/>
                                              </a:rPr>
                                              <m:t>𝑏</m:t>
                                            </m:r>
                                          </m:sub>
                                        </m:sSub>
                                      </m:den>
                                    </m:f>
                                    <m:nary>
                                      <m:naryPr>
                                        <m:chr m:val="∑"/>
                                        <m:limLoc m:val="undOvr"/>
                                        <m:grow m:val="on"/>
                                        <m:ctrlPr>
                                          <a:rPr lang="en-IN" i="1">
                                            <a:solidFill>
                                              <a:schemeClr val="accent1">
                                                <a:lumMod val="50000"/>
                                              </a:schemeClr>
                                            </a:solidFill>
                                            <a:latin typeface="Cambria Math" panose="02040503050406030204" pitchFamily="18" charset="0"/>
                                          </a:rPr>
                                        </m:ctrlPr>
                                      </m:naryPr>
                                      <m:sub>
                                        <m:r>
                                          <a:rPr lang="en-IN" i="1">
                                            <a:solidFill>
                                              <a:schemeClr val="accent1">
                                                <a:lumMod val="50000"/>
                                              </a:schemeClr>
                                            </a:solidFill>
                                            <a:latin typeface="Cambria Math" panose="02040503050406030204" pitchFamily="18" charset="0"/>
                                          </a:rPr>
                                          <m:t>𝑘</m:t>
                                        </m:r>
                                        <m:r>
                                          <a:rPr lang="en-IN" i="0">
                                            <a:solidFill>
                                              <a:schemeClr val="accent1">
                                                <a:lumMod val="50000"/>
                                              </a:schemeClr>
                                            </a:solidFill>
                                            <a:latin typeface="Cambria Math" panose="02040503050406030204" pitchFamily="18" charset="0"/>
                                          </a:rPr>
                                          <m:t>=1</m:t>
                                        </m:r>
                                      </m:sub>
                                      <m:sup>
                                        <m:sSub>
                                          <m:sSubPr>
                                            <m:ctrlPr>
                                              <a:rPr lang="en-IN" i="1">
                                                <a:solidFill>
                                                  <a:schemeClr val="accent1">
                                                    <a:lumMod val="50000"/>
                                                  </a:schemeClr>
                                                </a:solidFill>
                                                <a:latin typeface="Cambria Math" panose="02040503050406030204" pitchFamily="18" charset="0"/>
                                              </a:rPr>
                                            </m:ctrlPr>
                                          </m:sSubPr>
                                          <m:e>
                                            <m:r>
                                              <a:rPr lang="en-IN" i="1">
                                                <a:solidFill>
                                                  <a:schemeClr val="accent1">
                                                    <a:lumMod val="50000"/>
                                                  </a:schemeClr>
                                                </a:solidFill>
                                                <a:latin typeface="Cambria Math" panose="02040503050406030204" pitchFamily="18" charset="0"/>
                                              </a:rPr>
                                              <m:t>𝑁</m:t>
                                            </m:r>
                                          </m:e>
                                          <m:sub>
                                            <m:r>
                                              <a:rPr lang="en-IN" i="1">
                                                <a:solidFill>
                                                  <a:schemeClr val="accent1">
                                                    <a:lumMod val="50000"/>
                                                  </a:schemeClr>
                                                </a:solidFill>
                                                <a:latin typeface="Cambria Math" panose="02040503050406030204" pitchFamily="18" charset="0"/>
                                              </a:rPr>
                                              <m:t>𝑏</m:t>
                                            </m:r>
                                          </m:sub>
                                        </m:sSub>
                                      </m:sup>
                                      <m:e>
                                        <m:r>
                                          <a:rPr lang="en-IN" i="0">
                                            <a:solidFill>
                                              <a:schemeClr val="accent1">
                                                <a:lumMod val="50000"/>
                                              </a:schemeClr>
                                            </a:solidFill>
                                            <a:latin typeface="Cambria Math" panose="02040503050406030204" pitchFamily="18" charset="0"/>
                                          </a:rPr>
                                          <m:t> </m:t>
                                        </m:r>
                                      </m:e>
                                    </m:nary>
                                    <m:r>
                                      <a:rPr lang="en-IN" i="0">
                                        <a:solidFill>
                                          <a:schemeClr val="accent1">
                                            <a:lumMod val="50000"/>
                                          </a:schemeClr>
                                        </a:solidFill>
                                        <a:latin typeface="Cambria Math" panose="02040503050406030204" pitchFamily="18" charset="0"/>
                                      </a:rPr>
                                      <m:t> </m:t>
                                    </m:r>
                                    <m:d>
                                      <m:dPr>
                                        <m:begChr m:val="|"/>
                                        <m:endChr m:val=""/>
                                        <m:ctrlPr>
                                          <a:rPr lang="en-IN" i="1">
                                            <a:solidFill>
                                              <a:schemeClr val="accent1">
                                                <a:lumMod val="50000"/>
                                              </a:schemeClr>
                                            </a:solidFill>
                                            <a:latin typeface="Cambria Math" panose="02040503050406030204" pitchFamily="18" charset="0"/>
                                          </a:rPr>
                                        </m:ctrlPr>
                                      </m:dPr>
                                      <m:e>
                                        <m:r>
                                          <a:rPr lang="en-IN" i="0">
                                            <a:solidFill>
                                              <a:schemeClr val="accent1">
                                                <a:lumMod val="50000"/>
                                              </a:schemeClr>
                                            </a:solidFill>
                                            <a:latin typeface="Cambria Math" panose="02040503050406030204" pitchFamily="18" charset="0"/>
                                          </a:rPr>
                                          <m:t>ℬ</m:t>
                                        </m:r>
                                        <m:d>
                                          <m:dPr>
                                            <m:ctrlPr>
                                              <a:rPr lang="en-IN" i="1">
                                                <a:solidFill>
                                                  <a:schemeClr val="accent1">
                                                    <a:lumMod val="50000"/>
                                                  </a:schemeClr>
                                                </a:solidFill>
                                                <a:latin typeface="Cambria Math" panose="02040503050406030204" pitchFamily="18" charset="0"/>
                                              </a:rPr>
                                            </m:ctrlPr>
                                          </m:dPr>
                                          <m:e>
                                            <m:limUpp>
                                              <m:limUppPr>
                                                <m:ctrlPr>
                                                  <a:rPr lang="en-IN" i="1">
                                                    <a:solidFill>
                                                      <a:schemeClr val="accent1">
                                                        <a:lumMod val="50000"/>
                                                      </a:schemeClr>
                                                    </a:solidFill>
                                                    <a:latin typeface="Cambria Math" panose="02040503050406030204" pitchFamily="18" charset="0"/>
                                                  </a:rPr>
                                                </m:ctrlPr>
                                              </m:limUppPr>
                                              <m:e>
                                                <m:r>
                                                  <a:rPr lang="en-IN" i="1">
                                                    <a:solidFill>
                                                      <a:schemeClr val="accent1">
                                                        <a:lumMod val="50000"/>
                                                      </a:schemeClr>
                                                    </a:solidFill>
                                                    <a:latin typeface="Cambria Math" panose="02040503050406030204" pitchFamily="18" charset="0"/>
                                                  </a:rPr>
                                                  <m:t>𝑇</m:t>
                                                </m:r>
                                              </m:e>
                                              <m:lim>
                                                <m:r>
                                                  <a:rPr lang="en-IN" i="0">
                                                    <a:solidFill>
                                                      <a:schemeClr val="accent1">
                                                        <a:lumMod val="50000"/>
                                                      </a:schemeClr>
                                                    </a:solidFill>
                                                    <a:latin typeface="Cambria Math" panose="02040503050406030204" pitchFamily="18" charset="0"/>
                                                  </a:rPr>
                                                  <m:t>ˆ</m:t>
                                                </m:r>
                                              </m:lim>
                                            </m:limUpp>
                                            <m:d>
                                              <m:dPr>
                                                <m:ctrlPr>
                                                  <a:rPr lang="en-IN" i="1">
                                                    <a:solidFill>
                                                      <a:schemeClr val="accent1">
                                                        <a:lumMod val="50000"/>
                                                      </a:schemeClr>
                                                    </a:solidFill>
                                                    <a:latin typeface="Cambria Math" panose="02040503050406030204" pitchFamily="18" charset="0"/>
                                                  </a:rPr>
                                                </m:ctrlPr>
                                              </m:dPr>
                                              <m:e>
                                                <m:sSubSup>
                                                  <m:sSubSupPr>
                                                    <m:ctrlPr>
                                                      <a:rPr lang="en-IN"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𝑡</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e>
                                            </m:d>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𝑡</m:t>
                                                </m:r>
                                              </m:e>
                                              <m:sub>
                                                <m:r>
                                                  <a:rPr lang="en-IN" b="0" i="1">
                                                    <a:solidFill>
                                                      <a:schemeClr val="accent1">
                                                        <a:lumMod val="50000"/>
                                                      </a:schemeClr>
                                                    </a:solidFill>
                                                    <a:latin typeface="Cambria Math" panose="02040503050406030204" pitchFamily="18" charset="0"/>
                                                  </a:rPr>
                                                  <m:t>𝑏</m:t>
                                                </m:r>
                                              </m:sub>
                                              <m:sup>
                                                <m:r>
                                                  <a:rPr lang="en-IN" b="0" i="1">
                                                    <a:solidFill>
                                                      <a:schemeClr val="accent1">
                                                        <a:lumMod val="50000"/>
                                                      </a:schemeClr>
                                                    </a:solidFill>
                                                    <a:latin typeface="Cambria Math" panose="02040503050406030204" pitchFamily="18" charset="0"/>
                                                  </a:rPr>
                                                  <m:t>𝑘</m:t>
                                                </m:r>
                                              </m:sup>
                                            </m:sSubSup>
                                          </m:e>
                                        </m:d>
                                      </m:e>
                                    </m:d>
                                  </m:e>
                                </m:d>
                              </m:e>
                              <m:sup>
                                <m:r>
                                  <a:rPr lang="en-IN" b="0" i="0">
                                    <a:solidFill>
                                      <a:schemeClr val="accent1">
                                        <a:lumMod val="50000"/>
                                      </a:schemeClr>
                                    </a:solidFill>
                                    <a:latin typeface="Cambria Math" panose="02040503050406030204" pitchFamily="18" charset="0"/>
                                  </a:rPr>
                                  <m:t>2</m:t>
                                </m:r>
                              </m:sup>
                            </m:sSup>
                            <m:r>
                              <a:rPr lang="en-IN" b="0" i="0">
                                <a:solidFill>
                                  <a:schemeClr val="accent1">
                                    <a:lumMod val="50000"/>
                                  </a:schemeClr>
                                </a:solidFill>
                                <a:latin typeface="Cambria Math" panose="02040503050406030204" pitchFamily="18" charset="0"/>
                              </a:rPr>
                              <m:t>,</m:t>
                            </m:r>
                          </m:e>
                        </m:mr>
                        <m:mr>
                          <m:e>
                            <m:r>
                              <a:rPr lang="en-IN" b="0" i="1">
                                <a:solidFill>
                                  <a:schemeClr val="accent1">
                                    <a:lumMod val="50000"/>
                                  </a:schemeClr>
                                </a:solidFill>
                                <a:latin typeface="Cambria Math" panose="02040503050406030204" pitchFamily="18" charset="0"/>
                              </a:rPr>
                              <m:t>𝐼𝑛𝑖𝑡𝑖𝑎𝑙</m:t>
                            </m:r>
                            <m:r>
                              <a:rPr lang="en-IN" b="0" i="0">
                                <a:solidFill>
                                  <a:schemeClr val="accent1">
                                    <a:lumMod val="50000"/>
                                  </a:schemeClr>
                                </a:solidFill>
                                <a:latin typeface="Cambria Math" panose="02040503050406030204" pitchFamily="18" charset="0"/>
                              </a:rPr>
                              <m:t> </m:t>
                            </m:r>
                            <m:r>
                              <a:rPr lang="en-IN" b="0" i="1">
                                <a:solidFill>
                                  <a:schemeClr val="accent1">
                                    <a:lumMod val="50000"/>
                                  </a:schemeClr>
                                </a:solidFill>
                                <a:latin typeface="Cambria Math" panose="02040503050406030204" pitchFamily="18" charset="0"/>
                              </a:rPr>
                              <m:t>𝐿𝑜𝑠𝑠</m:t>
                            </m:r>
                            <m:r>
                              <a:rPr lang="en-IN" b="0" i="0">
                                <a:solidFill>
                                  <a:schemeClr val="accent1">
                                    <a:lumMod val="50000"/>
                                  </a:schemeClr>
                                </a:solidFill>
                                <a:latin typeface="Cambria Math" panose="02040503050406030204" pitchFamily="18" charset="0"/>
                              </a:rPr>
                              <m:t>:              </m:t>
                            </m:r>
                          </m:e>
                          <m:e>
                            <m:sSub>
                              <m:sSubPr>
                                <m:ctrlPr>
                                  <a:rPr lang="en-IN" b="0" i="1">
                                    <a:solidFill>
                                      <a:schemeClr val="accent1">
                                        <a:lumMod val="50000"/>
                                      </a:schemeClr>
                                    </a:solidFill>
                                    <a:latin typeface="Cambria Math" panose="02040503050406030204" pitchFamily="18" charset="0"/>
                                  </a:rPr>
                                </m:ctrlPr>
                              </m:sSubPr>
                              <m:e>
                                <m:r>
                                  <a:rPr lang="en-IN" b="0" i="0">
                                    <a:solidFill>
                                      <a:schemeClr val="accent1">
                                        <a:lumMod val="50000"/>
                                      </a:schemeClr>
                                    </a:solidFill>
                                    <a:latin typeface="Cambria Math" panose="02040503050406030204" pitchFamily="18" charset="0"/>
                                  </a:rPr>
                                  <m:t>  </m:t>
                                </m:r>
                                <m:r>
                                  <a:rPr lang="en-IN" b="0" i="0">
                                    <a:solidFill>
                                      <a:schemeClr val="accent1">
                                        <a:lumMod val="50000"/>
                                      </a:schemeClr>
                                    </a:solidFill>
                                    <a:latin typeface="Cambria Math" panose="02040503050406030204" pitchFamily="18" charset="0"/>
                                  </a:rPr>
                                  <m:t>ℒ</m:t>
                                </m:r>
                              </m:e>
                              <m:sub>
                                <m:r>
                                  <a:rPr lang="en-IN" b="0" i="1">
                                    <a:solidFill>
                                      <a:schemeClr val="accent1">
                                        <a:lumMod val="50000"/>
                                      </a:schemeClr>
                                    </a:solidFill>
                                    <a:latin typeface="Cambria Math" panose="02040503050406030204" pitchFamily="18" charset="0"/>
                                  </a:rPr>
                                  <m:t>𝑖</m:t>
                                </m:r>
                              </m:sub>
                            </m:sSub>
                            <m:r>
                              <a:rPr lang="en-IN" b="0" i="0">
                                <a:solidFill>
                                  <a:schemeClr val="accent1">
                                    <a:lumMod val="50000"/>
                                  </a:schemeClr>
                                </a:solidFill>
                                <a:latin typeface="Cambria Math" panose="02040503050406030204" pitchFamily="18" charset="0"/>
                              </a:rPr>
                              <m:t>=</m:t>
                            </m:r>
                            <m:f>
                              <m:fPr>
                                <m:ctrlPr>
                                  <a:rPr lang="en-IN" b="0" i="1">
                                    <a:solidFill>
                                      <a:schemeClr val="accent1">
                                        <a:lumMod val="50000"/>
                                      </a:schemeClr>
                                    </a:solidFill>
                                    <a:latin typeface="Cambria Math" panose="02040503050406030204" pitchFamily="18" charset="0"/>
                                  </a:rPr>
                                </m:ctrlPr>
                              </m:fPr>
                              <m:num>
                                <m:r>
                                  <a:rPr lang="en-IN" b="0" i="0">
                                    <a:solidFill>
                                      <a:schemeClr val="accent1">
                                        <a:lumMod val="50000"/>
                                      </a:schemeClr>
                                    </a:solidFill>
                                    <a:latin typeface="Cambria Math" panose="02040503050406030204" pitchFamily="18" charset="0"/>
                                  </a:rPr>
                                  <m:t>1</m:t>
                                </m:r>
                              </m:num>
                              <m:den>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𝑖</m:t>
                                    </m:r>
                                  </m:sub>
                                </m:sSub>
                              </m:den>
                            </m:f>
                            <m:nary>
                              <m:naryPr>
                                <m:chr m:val="∑"/>
                                <m:limLoc m:val="undOvr"/>
                                <m:grow m:val="on"/>
                                <m:ctrlPr>
                                  <a:rPr lang="en-IN" b="0" i="1">
                                    <a:solidFill>
                                      <a:schemeClr val="accent1">
                                        <a:lumMod val="50000"/>
                                      </a:schemeClr>
                                    </a:solidFill>
                                    <a:latin typeface="Cambria Math" panose="02040503050406030204" pitchFamily="18" charset="0"/>
                                  </a:rPr>
                                </m:ctrlPr>
                              </m:naryPr>
                              <m:sub>
                                <m:r>
                                  <a:rPr lang="en-IN" b="0" i="1">
                                    <a:solidFill>
                                      <a:schemeClr val="accent1">
                                        <a:lumMod val="50000"/>
                                      </a:schemeClr>
                                    </a:solidFill>
                                    <a:latin typeface="Cambria Math" panose="02040503050406030204" pitchFamily="18" charset="0"/>
                                  </a:rPr>
                                  <m:t>𝑘</m:t>
                                </m:r>
                                <m:r>
                                  <a:rPr lang="en-IN" b="0" i="0">
                                    <a:solidFill>
                                      <a:schemeClr val="accent1">
                                        <a:lumMod val="50000"/>
                                      </a:schemeClr>
                                    </a:solidFill>
                                    <a:latin typeface="Cambria Math" panose="02040503050406030204" pitchFamily="18" charset="0"/>
                                  </a:rPr>
                                  <m:t>=1</m:t>
                                </m:r>
                              </m:sub>
                              <m:sup>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𝑖</m:t>
                                    </m:r>
                                  </m:sub>
                                </m:sSub>
                              </m:sup>
                              <m:e>
                                <m:r>
                                  <a:rPr lang="en-IN" b="0" i="0">
                                    <a:solidFill>
                                      <a:schemeClr val="accent1">
                                        <a:lumMod val="50000"/>
                                      </a:schemeClr>
                                    </a:solidFill>
                                    <a:latin typeface="Cambria Math" panose="02040503050406030204" pitchFamily="18" charset="0"/>
                                  </a:rPr>
                                  <m:t> </m:t>
                                </m:r>
                              </m:e>
                            </m:nary>
                            <m:r>
                              <a:rPr lang="en-IN" b="0" i="0">
                                <a:solidFill>
                                  <a:schemeClr val="accent1">
                                    <a:lumMod val="50000"/>
                                  </a:schemeClr>
                                </a:solidFill>
                                <a:latin typeface="Cambria Math" panose="02040503050406030204" pitchFamily="18" charset="0"/>
                              </a:rPr>
                              <m:t> </m:t>
                            </m:r>
                            <m:sSup>
                              <m:sSupPr>
                                <m:ctrlPr>
                                  <a:rPr lang="en-IN" b="0" i="1">
                                    <a:solidFill>
                                      <a:schemeClr val="accent1">
                                        <a:lumMod val="50000"/>
                                      </a:schemeClr>
                                    </a:solidFill>
                                    <a:latin typeface="Cambria Math" panose="02040503050406030204" pitchFamily="18" charset="0"/>
                                  </a:rPr>
                                </m:ctrlPr>
                              </m:sSupPr>
                              <m:e>
                                <m:d>
                                  <m:dPr>
                                    <m:begChr m:val="|"/>
                                    <m:endChr m:val="|"/>
                                    <m:ctrlPr>
                                      <a:rPr lang="en-IN" b="0" i="1">
                                        <a:solidFill>
                                          <a:schemeClr val="accent1">
                                            <a:lumMod val="50000"/>
                                          </a:schemeClr>
                                        </a:solidFill>
                                        <a:latin typeface="Cambria Math" panose="02040503050406030204" pitchFamily="18" charset="0"/>
                                      </a:rPr>
                                    </m:ctrlPr>
                                  </m:dPr>
                                  <m:e>
                                    <m:limUpp>
                                      <m:limUppPr>
                                        <m:ctrlPr>
                                          <a:rPr lang="en-IN" b="0" i="1">
                                            <a:solidFill>
                                              <a:schemeClr val="accent1">
                                                <a:lumMod val="50000"/>
                                              </a:schemeClr>
                                            </a:solidFill>
                                            <a:latin typeface="Cambria Math" panose="02040503050406030204" pitchFamily="18" charset="0"/>
                                          </a:rPr>
                                        </m:ctrlPr>
                                      </m:limUppPr>
                                      <m:e>
                                        <m:r>
                                          <a:rPr lang="en-IN" b="0" i="1">
                                            <a:solidFill>
                                              <a:schemeClr val="accent1">
                                                <a:lumMod val="50000"/>
                                              </a:schemeClr>
                                            </a:solidFill>
                                            <a:latin typeface="Cambria Math" panose="02040503050406030204" pitchFamily="18" charset="0"/>
                                          </a:rPr>
                                          <m:t>𝑇</m:t>
                                        </m:r>
                                      </m:e>
                                      <m:lim>
                                        <m:r>
                                          <a:rPr lang="en-IN" b="0" i="0">
                                            <a:solidFill>
                                              <a:schemeClr val="accent1">
                                                <a:lumMod val="50000"/>
                                              </a:schemeClr>
                                            </a:solidFill>
                                            <a:latin typeface="Cambria Math" panose="02040503050406030204" pitchFamily="18" charset="0"/>
                                          </a:rPr>
                                          <m:t>ˆ</m:t>
                                        </m:r>
                                      </m:lim>
                                    </m:limUpp>
                                    <m:d>
                                      <m:dPr>
                                        <m:ctrlPr>
                                          <a:rPr lang="en-IN" b="0" i="1">
                                            <a:solidFill>
                                              <a:schemeClr val="accent1">
                                                <a:lumMod val="50000"/>
                                              </a:schemeClr>
                                            </a:solidFill>
                                            <a:latin typeface="Cambria Math" panose="02040503050406030204" pitchFamily="18" charset="0"/>
                                          </a:rPr>
                                        </m:ctrlPr>
                                      </m:dPr>
                                      <m:e>
                                        <m:sSubSup>
                                          <m:sSubSupPr>
                                            <m:ctrlPr>
                                              <a:rPr lang="en-IN" b="0"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𝑖</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,0</m:t>
                                        </m:r>
                                      </m:e>
                                    </m:d>
                                    <m:r>
                                      <a:rPr lang="en-IN" b="0" i="0">
                                        <a:solidFill>
                                          <a:schemeClr val="accent1">
                                            <a:lumMod val="50000"/>
                                          </a:schemeClr>
                                        </a:solidFill>
                                        <a:latin typeface="Cambria Math" panose="02040503050406030204" pitchFamily="18" charset="0"/>
                                      </a:rPr>
                                      <m:t>−</m:t>
                                    </m:r>
                                    <m:r>
                                      <a:rPr lang="en-IN" b="0" i="1">
                                        <a:solidFill>
                                          <a:schemeClr val="accent1">
                                            <a:lumMod val="50000"/>
                                          </a:schemeClr>
                                        </a:solidFill>
                                        <a:latin typeface="Cambria Math" panose="02040503050406030204" pitchFamily="18" charset="0"/>
                                      </a:rPr>
                                      <m:t>𝐼</m:t>
                                    </m:r>
                                    <m:d>
                                      <m:dPr>
                                        <m:ctrlPr>
                                          <a:rPr lang="en-IN" b="0" i="1">
                                            <a:solidFill>
                                              <a:schemeClr val="accent1">
                                                <a:lumMod val="50000"/>
                                              </a:schemeClr>
                                            </a:solidFill>
                                            <a:latin typeface="Cambria Math" panose="02040503050406030204" pitchFamily="18" charset="0"/>
                                          </a:rPr>
                                        </m:ctrlPr>
                                      </m:dPr>
                                      <m:e>
                                        <m:sSubSup>
                                          <m:sSubSupPr>
                                            <m:ctrlPr>
                                              <a:rPr lang="en-IN" b="0" i="1">
                                                <a:solidFill>
                                                  <a:schemeClr val="accent1">
                                                    <a:lumMod val="50000"/>
                                                  </a:schemeClr>
                                                </a:solidFill>
                                                <a:latin typeface="Cambria Math" panose="02040503050406030204" pitchFamily="18" charset="0"/>
                                              </a:rPr>
                                            </m:ctrlPr>
                                          </m:sSubSupPr>
                                          <m:e>
                                            <m:r>
                                              <a:rPr lang="en-IN" b="1" i="1">
                                                <a:solidFill>
                                                  <a:schemeClr val="accent1">
                                                    <a:lumMod val="50000"/>
                                                  </a:schemeClr>
                                                </a:solidFill>
                                                <a:latin typeface="Cambria Math" panose="02040503050406030204" pitchFamily="18" charset="0"/>
                                              </a:rPr>
                                              <m:t>𝒙</m:t>
                                            </m:r>
                                          </m:e>
                                          <m:sub>
                                            <m:r>
                                              <a:rPr lang="en-IN" b="0" i="1">
                                                <a:solidFill>
                                                  <a:schemeClr val="accent1">
                                                    <a:lumMod val="50000"/>
                                                  </a:schemeClr>
                                                </a:solidFill>
                                                <a:latin typeface="Cambria Math" panose="02040503050406030204" pitchFamily="18" charset="0"/>
                                              </a:rPr>
                                              <m:t>𝑖</m:t>
                                            </m:r>
                                          </m:sub>
                                          <m:sup>
                                            <m:r>
                                              <a:rPr lang="en-IN" b="0" i="1">
                                                <a:solidFill>
                                                  <a:schemeClr val="accent1">
                                                    <a:lumMod val="50000"/>
                                                  </a:schemeClr>
                                                </a:solidFill>
                                                <a:latin typeface="Cambria Math" panose="02040503050406030204" pitchFamily="18" charset="0"/>
                                              </a:rPr>
                                              <m:t>𝑘</m:t>
                                            </m:r>
                                          </m:sup>
                                        </m:sSubSup>
                                      </m:e>
                                    </m:d>
                                  </m:e>
                                </m:d>
                              </m:e>
                              <m:sup>
                                <m:r>
                                  <a:rPr lang="en-IN" b="0" i="0">
                                    <a:solidFill>
                                      <a:schemeClr val="accent1">
                                        <a:lumMod val="50000"/>
                                      </a:schemeClr>
                                    </a:solidFill>
                                    <a:latin typeface="Cambria Math" panose="02040503050406030204" pitchFamily="18" charset="0"/>
                                  </a:rPr>
                                  <m:t>2</m:t>
                                </m:r>
                              </m:sup>
                            </m:sSup>
                            <m:r>
                              <a:rPr lang="en-IN" b="0" i="0">
                                <a:solidFill>
                                  <a:schemeClr val="accent1">
                                    <a:lumMod val="50000"/>
                                  </a:schemeClr>
                                </a:solidFill>
                                <a:latin typeface="Cambria Math" panose="02040503050406030204" pitchFamily="18" charset="0"/>
                              </a:rPr>
                              <m:t>,</m:t>
                            </m:r>
                          </m:e>
                        </m:mr>
                        <m:mr>
                          <m:e>
                            <m:r>
                              <a:rPr lang="en-IN" b="0" i="1">
                                <a:solidFill>
                                  <a:schemeClr val="accent1">
                                    <a:lumMod val="50000"/>
                                  </a:schemeClr>
                                </a:solidFill>
                                <a:latin typeface="Cambria Math" panose="02040503050406030204" pitchFamily="18" charset="0"/>
                              </a:rPr>
                              <m:t>𝑃𝐷𝐸</m:t>
                            </m:r>
                            <m:r>
                              <a:rPr lang="en-IN" b="0" i="0">
                                <a:solidFill>
                                  <a:schemeClr val="accent1">
                                    <a:lumMod val="50000"/>
                                  </a:schemeClr>
                                </a:solidFill>
                                <a:latin typeface="Cambria Math" panose="02040503050406030204" pitchFamily="18" charset="0"/>
                              </a:rPr>
                              <m:t> </m:t>
                            </m:r>
                            <m:r>
                              <a:rPr lang="en-IN" b="0" i="1">
                                <a:solidFill>
                                  <a:schemeClr val="accent1">
                                    <a:lumMod val="50000"/>
                                  </a:schemeClr>
                                </a:solidFill>
                                <a:latin typeface="Cambria Math" panose="02040503050406030204" pitchFamily="18" charset="0"/>
                              </a:rPr>
                              <m:t>𝐿𝑜𝑠𝑠</m:t>
                            </m:r>
                            <m:r>
                              <a:rPr lang="en-IN" b="0" i="0">
                                <a:solidFill>
                                  <a:schemeClr val="accent1">
                                    <a:lumMod val="50000"/>
                                  </a:schemeClr>
                                </a:solidFill>
                                <a:latin typeface="Cambria Math" panose="02040503050406030204" pitchFamily="18" charset="0"/>
                              </a:rPr>
                              <m:t> :                 </m:t>
                            </m:r>
                          </m:e>
                          <m:e>
                            <m:sSub>
                              <m:sSubPr>
                                <m:ctrlPr>
                                  <a:rPr lang="en-IN" b="0" i="1">
                                    <a:solidFill>
                                      <a:schemeClr val="accent1">
                                        <a:lumMod val="50000"/>
                                      </a:schemeClr>
                                    </a:solidFill>
                                    <a:latin typeface="Cambria Math" panose="02040503050406030204" pitchFamily="18" charset="0"/>
                                  </a:rPr>
                                </m:ctrlPr>
                              </m:sSubPr>
                              <m:e>
                                <m:r>
                                  <a:rPr lang="en-IN" b="0" i="0">
                                    <a:solidFill>
                                      <a:schemeClr val="accent1">
                                        <a:lumMod val="50000"/>
                                      </a:schemeClr>
                                    </a:solidFill>
                                    <a:latin typeface="Cambria Math" panose="02040503050406030204" pitchFamily="18" charset="0"/>
                                  </a:rPr>
                                  <m:t>ℒ</m:t>
                                </m:r>
                              </m:e>
                              <m:sub>
                                <m:r>
                                  <a:rPr lang="en-IN" b="0" i="1">
                                    <a:solidFill>
                                      <a:schemeClr val="accent1">
                                        <a:lumMod val="50000"/>
                                      </a:schemeClr>
                                    </a:solidFill>
                                    <a:latin typeface="Cambria Math" panose="02040503050406030204" pitchFamily="18" charset="0"/>
                                  </a:rPr>
                                  <m:t>𝑟</m:t>
                                </m:r>
                              </m:sub>
                            </m:sSub>
                            <m:r>
                              <a:rPr lang="en-IN" b="0" i="0">
                                <a:solidFill>
                                  <a:schemeClr val="accent1">
                                    <a:lumMod val="50000"/>
                                  </a:schemeClr>
                                </a:solidFill>
                                <a:latin typeface="Cambria Math" panose="02040503050406030204" pitchFamily="18" charset="0"/>
                              </a:rPr>
                              <m:t>=</m:t>
                            </m:r>
                            <m:f>
                              <m:fPr>
                                <m:ctrlPr>
                                  <a:rPr lang="en-IN" b="0" i="1">
                                    <a:solidFill>
                                      <a:schemeClr val="accent1">
                                        <a:lumMod val="50000"/>
                                      </a:schemeClr>
                                    </a:solidFill>
                                    <a:latin typeface="Cambria Math" panose="02040503050406030204" pitchFamily="18" charset="0"/>
                                  </a:rPr>
                                </m:ctrlPr>
                              </m:fPr>
                              <m:num>
                                <m:r>
                                  <a:rPr lang="en-IN" b="0" i="0">
                                    <a:solidFill>
                                      <a:schemeClr val="accent1">
                                        <a:lumMod val="50000"/>
                                      </a:schemeClr>
                                    </a:solidFill>
                                    <a:latin typeface="Cambria Math" panose="02040503050406030204" pitchFamily="18" charset="0"/>
                                  </a:rPr>
                                  <m:t>1</m:t>
                                </m:r>
                              </m:num>
                              <m:den>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𝑟</m:t>
                                    </m:r>
                                  </m:sub>
                                </m:sSub>
                              </m:den>
                            </m:f>
                            <m:nary>
                              <m:naryPr>
                                <m:chr m:val="∑"/>
                                <m:limLoc m:val="undOvr"/>
                                <m:grow m:val="on"/>
                                <m:ctrlPr>
                                  <a:rPr lang="en-IN" b="0" i="1">
                                    <a:solidFill>
                                      <a:schemeClr val="accent1">
                                        <a:lumMod val="50000"/>
                                      </a:schemeClr>
                                    </a:solidFill>
                                    <a:latin typeface="Cambria Math" panose="02040503050406030204" pitchFamily="18" charset="0"/>
                                  </a:rPr>
                                </m:ctrlPr>
                              </m:naryPr>
                              <m:sub>
                                <m:r>
                                  <a:rPr lang="en-IN" b="0" i="1">
                                    <a:solidFill>
                                      <a:schemeClr val="accent1">
                                        <a:lumMod val="50000"/>
                                      </a:schemeClr>
                                    </a:solidFill>
                                    <a:latin typeface="Cambria Math" panose="02040503050406030204" pitchFamily="18" charset="0"/>
                                  </a:rPr>
                                  <m:t>𝑘</m:t>
                                </m:r>
                                <m:r>
                                  <a:rPr lang="en-IN" b="0" i="0">
                                    <a:solidFill>
                                      <a:schemeClr val="accent1">
                                        <a:lumMod val="50000"/>
                                      </a:schemeClr>
                                    </a:solidFill>
                                    <a:latin typeface="Cambria Math" panose="02040503050406030204" pitchFamily="18" charset="0"/>
                                  </a:rPr>
                                  <m:t>=1</m:t>
                                </m:r>
                              </m:sub>
                              <m:sup>
                                <m:sSub>
                                  <m:sSubPr>
                                    <m:ctrlPr>
                                      <a:rPr lang="en-IN" b="0" i="1">
                                        <a:solidFill>
                                          <a:schemeClr val="accent1">
                                            <a:lumMod val="50000"/>
                                          </a:schemeClr>
                                        </a:solidFill>
                                        <a:latin typeface="Cambria Math" panose="02040503050406030204" pitchFamily="18" charset="0"/>
                                      </a:rPr>
                                    </m:ctrlPr>
                                  </m:sSubPr>
                                  <m:e>
                                    <m:r>
                                      <a:rPr lang="en-IN" b="0" i="1">
                                        <a:solidFill>
                                          <a:schemeClr val="accent1">
                                            <a:lumMod val="50000"/>
                                          </a:schemeClr>
                                        </a:solidFill>
                                        <a:latin typeface="Cambria Math" panose="02040503050406030204" pitchFamily="18" charset="0"/>
                                      </a:rPr>
                                      <m:t>𝑁</m:t>
                                    </m:r>
                                  </m:e>
                                  <m:sub>
                                    <m:r>
                                      <a:rPr lang="en-IN" b="0" i="1">
                                        <a:solidFill>
                                          <a:schemeClr val="accent1">
                                            <a:lumMod val="50000"/>
                                          </a:schemeClr>
                                        </a:solidFill>
                                        <a:latin typeface="Cambria Math" panose="02040503050406030204" pitchFamily="18" charset="0"/>
                                      </a:rPr>
                                      <m:t>𝑟</m:t>
                                    </m:r>
                                  </m:sub>
                                </m:sSub>
                              </m:sup>
                              <m:e>
                                <m:r>
                                  <a:rPr lang="en-IN" b="0" i="0">
                                    <a:solidFill>
                                      <a:schemeClr val="accent1">
                                        <a:lumMod val="50000"/>
                                      </a:schemeClr>
                                    </a:solidFill>
                                    <a:latin typeface="Cambria Math" panose="02040503050406030204" pitchFamily="18" charset="0"/>
                                  </a:rPr>
                                  <m:t> </m:t>
                                </m:r>
                              </m:e>
                            </m:nary>
                            <m:r>
                              <a:rPr lang="en-IN" b="0" i="0">
                                <a:solidFill>
                                  <a:schemeClr val="accent1">
                                    <a:lumMod val="50000"/>
                                  </a:schemeClr>
                                </a:solidFill>
                                <a:latin typeface="Cambria Math" panose="02040503050406030204" pitchFamily="18" charset="0"/>
                              </a:rPr>
                              <m:t> </m:t>
                            </m:r>
                            <m:sSup>
                              <m:sSupPr>
                                <m:ctrlPr>
                                  <a:rPr lang="en-IN" b="0" i="1">
                                    <a:solidFill>
                                      <a:schemeClr val="accent1">
                                        <a:lumMod val="50000"/>
                                      </a:schemeClr>
                                    </a:solidFill>
                                    <a:latin typeface="Cambria Math" panose="02040503050406030204" pitchFamily="18" charset="0"/>
                                  </a:rPr>
                                </m:ctrlPr>
                              </m:sSupPr>
                              <m:e>
                                <m:d>
                                  <m:dPr>
                                    <m:begChr m:val="|"/>
                                    <m:endChr m:val="|"/>
                                    <m:ctrlPr>
                                      <a:rPr lang="en-IN" b="0" i="1">
                                        <a:solidFill>
                                          <a:schemeClr val="accent1">
                                            <a:lumMod val="50000"/>
                                          </a:schemeClr>
                                        </a:solidFill>
                                        <a:latin typeface="Cambria Math" panose="02040503050406030204" pitchFamily="18" charset="0"/>
                                      </a:rPr>
                                    </m:ctrlPr>
                                  </m:dPr>
                                  <m:e>
                                    <m:limUpp>
                                      <m:limUppPr>
                                        <m:ctrlPr>
                                          <a:rPr lang="en-IN" b="0" i="1">
                                            <a:solidFill>
                                              <a:schemeClr val="accent1">
                                                <a:lumMod val="50000"/>
                                              </a:schemeClr>
                                            </a:solidFill>
                                            <a:latin typeface="Cambria Math" panose="02040503050406030204" pitchFamily="18" charset="0"/>
                                          </a:rPr>
                                        </m:ctrlPr>
                                      </m:limUppPr>
                                      <m:e>
                                        <m:r>
                                          <a:rPr lang="en-IN" b="0" i="1">
                                            <a:solidFill>
                                              <a:schemeClr val="accent1">
                                                <a:lumMod val="50000"/>
                                              </a:schemeClr>
                                            </a:solidFill>
                                            <a:latin typeface="Cambria Math" panose="02040503050406030204" pitchFamily="18" charset="0"/>
                                          </a:rPr>
                                          <m:t>𝑇</m:t>
                                        </m:r>
                                      </m:e>
                                      <m:lim>
                                        <m:r>
                                          <a:rPr lang="en-IN" b="0" i="0">
                                            <a:solidFill>
                                              <a:schemeClr val="accent1">
                                                <a:lumMod val="50000"/>
                                              </a:schemeClr>
                                            </a:solidFill>
                                            <a:latin typeface="Cambria Math" panose="02040503050406030204" pitchFamily="18" charset="0"/>
                                          </a:rPr>
                                          <m:t>ˆ</m:t>
                                        </m:r>
                                      </m:lim>
                                    </m:limUpp>
                                    <m:d>
                                      <m:dPr>
                                        <m:ctrlPr>
                                          <a:rPr lang="en-IN" b="0" i="1">
                                            <a:solidFill>
                                              <a:schemeClr val="accent1">
                                                <a:lumMod val="50000"/>
                                              </a:schemeClr>
                                            </a:solidFill>
                                            <a:latin typeface="Cambria Math" panose="02040503050406030204" pitchFamily="18" charset="0"/>
                                          </a:rPr>
                                        </m:ctrlPr>
                                      </m:dPr>
                                      <m:e>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𝑥</m:t>
                                            </m:r>
                                          </m:e>
                                          <m:sub>
                                            <m:r>
                                              <a:rPr lang="en-IN" b="0" i="1">
                                                <a:solidFill>
                                                  <a:schemeClr val="accent1">
                                                    <a:lumMod val="50000"/>
                                                  </a:schemeClr>
                                                </a:solidFill>
                                                <a:latin typeface="Cambria Math" panose="02040503050406030204" pitchFamily="18" charset="0"/>
                                              </a:rPr>
                                              <m:t>𝑟</m:t>
                                            </m:r>
                                          </m:sub>
                                          <m:sup>
                                            <m:r>
                                              <a:rPr lang="en-IN" b="0" i="1">
                                                <a:solidFill>
                                                  <a:schemeClr val="accent1">
                                                    <a:lumMod val="50000"/>
                                                  </a:schemeClr>
                                                </a:solidFill>
                                                <a:latin typeface="Cambria Math" panose="02040503050406030204" pitchFamily="18" charset="0"/>
                                              </a:rPr>
                                              <m:t>𝑘</m:t>
                                            </m:r>
                                          </m:sup>
                                        </m:sSubSup>
                                        <m:r>
                                          <a:rPr lang="en-IN" b="0" i="0">
                                            <a:solidFill>
                                              <a:schemeClr val="accent1">
                                                <a:lumMod val="50000"/>
                                              </a:schemeClr>
                                            </a:solidFill>
                                            <a:latin typeface="Cambria Math" panose="02040503050406030204" pitchFamily="18" charset="0"/>
                                          </a:rPr>
                                          <m:t>,</m:t>
                                        </m:r>
                                        <m:sSubSup>
                                          <m:sSubSupPr>
                                            <m:ctrlPr>
                                              <a:rPr lang="en-IN" b="0" i="1">
                                                <a:solidFill>
                                                  <a:schemeClr val="accent1">
                                                    <a:lumMod val="50000"/>
                                                  </a:schemeClr>
                                                </a:solidFill>
                                                <a:latin typeface="Cambria Math" panose="02040503050406030204" pitchFamily="18" charset="0"/>
                                              </a:rPr>
                                            </m:ctrlPr>
                                          </m:sSubSupPr>
                                          <m:e>
                                            <m:r>
                                              <a:rPr lang="en-IN" b="0" i="1">
                                                <a:solidFill>
                                                  <a:schemeClr val="accent1">
                                                    <a:lumMod val="50000"/>
                                                  </a:schemeClr>
                                                </a:solidFill>
                                                <a:latin typeface="Cambria Math" panose="02040503050406030204" pitchFamily="18" charset="0"/>
                                              </a:rPr>
                                              <m:t>𝑡</m:t>
                                            </m:r>
                                          </m:e>
                                          <m:sub>
                                            <m:r>
                                              <a:rPr lang="en-IN" b="0" i="1">
                                                <a:solidFill>
                                                  <a:schemeClr val="accent1">
                                                    <a:lumMod val="50000"/>
                                                  </a:schemeClr>
                                                </a:solidFill>
                                                <a:latin typeface="Cambria Math" panose="02040503050406030204" pitchFamily="18" charset="0"/>
                                              </a:rPr>
                                              <m:t>𝑟</m:t>
                                            </m:r>
                                          </m:sub>
                                          <m:sup>
                                            <m:r>
                                              <a:rPr lang="en-IN" b="0" i="1">
                                                <a:solidFill>
                                                  <a:schemeClr val="accent1">
                                                    <a:lumMod val="50000"/>
                                                  </a:schemeClr>
                                                </a:solidFill>
                                                <a:latin typeface="Cambria Math" panose="02040503050406030204" pitchFamily="18" charset="0"/>
                                              </a:rPr>
                                              <m:t>𝑘</m:t>
                                            </m:r>
                                          </m:sup>
                                        </m:sSubSup>
                                      </m:e>
                                    </m:d>
                                    <m:r>
                                      <a:rPr lang="en-IN" b="0" i="0">
                                        <a:solidFill>
                                          <a:schemeClr val="accent1">
                                            <a:lumMod val="50000"/>
                                          </a:schemeClr>
                                        </a:solidFill>
                                        <a:latin typeface="Cambria Math" panose="02040503050406030204" pitchFamily="18" charset="0"/>
                                      </a:rPr>
                                      <m:t>−</m:t>
                                    </m:r>
                                    <m:r>
                                      <a:rPr lang="en-IN" b="0" i="0">
                                        <a:solidFill>
                                          <a:schemeClr val="accent1">
                                            <a:lumMod val="50000"/>
                                          </a:schemeClr>
                                        </a:solidFill>
                                        <a:latin typeface="Cambria Math" panose="02040503050406030204" pitchFamily="18" charset="0"/>
                                      </a:rPr>
                                      <m:t>𝒩</m:t>
                                    </m:r>
                                    <m:d>
                                      <m:dPr>
                                        <m:begChr m:val="["/>
                                        <m:endChr m:val="]"/>
                                        <m:ctrlPr>
                                          <a:rPr lang="en-IN" b="0" i="1">
                                            <a:solidFill>
                                              <a:schemeClr val="accent1">
                                                <a:lumMod val="50000"/>
                                              </a:schemeClr>
                                            </a:solidFill>
                                            <a:latin typeface="Cambria Math" panose="02040503050406030204" pitchFamily="18" charset="0"/>
                                          </a:rPr>
                                        </m:ctrlPr>
                                      </m:dPr>
                                      <m:e>
                                        <m:limUpp>
                                          <m:limUppPr>
                                            <m:ctrlPr>
                                              <a:rPr lang="en-IN" b="0" i="1">
                                                <a:solidFill>
                                                  <a:schemeClr val="accent1">
                                                    <a:lumMod val="50000"/>
                                                  </a:schemeClr>
                                                </a:solidFill>
                                                <a:latin typeface="Cambria Math" panose="02040503050406030204" pitchFamily="18" charset="0"/>
                                              </a:rPr>
                                            </m:ctrlPr>
                                          </m:limUppPr>
                                          <m:e>
                                            <m:r>
                                              <a:rPr lang="en-IN" b="0" i="1">
                                                <a:solidFill>
                                                  <a:schemeClr val="accent1">
                                                    <a:lumMod val="50000"/>
                                                  </a:schemeClr>
                                                </a:solidFill>
                                                <a:latin typeface="Cambria Math" panose="02040503050406030204" pitchFamily="18" charset="0"/>
                                              </a:rPr>
                                              <m:t>𝑇</m:t>
                                            </m:r>
                                          </m:e>
                                          <m:lim>
                                            <m:r>
                                              <a:rPr lang="en-IN" b="0" i="0">
                                                <a:solidFill>
                                                  <a:schemeClr val="accent1">
                                                    <a:lumMod val="50000"/>
                                                  </a:schemeClr>
                                                </a:solidFill>
                                                <a:latin typeface="Cambria Math" panose="02040503050406030204" pitchFamily="18" charset="0"/>
                                              </a:rPr>
                                              <m:t>ˆ</m:t>
                                            </m:r>
                                          </m:lim>
                                        </m:limUpp>
                                      </m:e>
                                    </m:d>
                                  </m:e>
                                </m:d>
                              </m:e>
                              <m:sup>
                                <m:r>
                                  <a:rPr lang="en-IN" b="0" i="0">
                                    <a:solidFill>
                                      <a:schemeClr val="accent1">
                                        <a:lumMod val="50000"/>
                                      </a:schemeClr>
                                    </a:solidFill>
                                    <a:latin typeface="Cambria Math" panose="02040503050406030204" pitchFamily="18" charset="0"/>
                                  </a:rPr>
                                  <m:t>2</m:t>
                                </m:r>
                              </m:sup>
                            </m:sSup>
                            <m:r>
                              <a:rPr lang="en-IN" b="0" i="0">
                                <a:solidFill>
                                  <a:schemeClr val="accent1">
                                    <a:lumMod val="50000"/>
                                  </a:schemeClr>
                                </a:solidFill>
                                <a:latin typeface="Cambria Math" panose="02040503050406030204" pitchFamily="18" charset="0"/>
                              </a:rPr>
                              <m:t>,</m:t>
                            </m:r>
                          </m:e>
                        </m:mr>
                      </m:m>
                    </m:oMath>
                  </m:oMathPara>
                </a14:m>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2A0494F9-667E-35BB-D155-004C6FF0F80F}"/>
                  </a:ext>
                </a:extLst>
              </p:cNvPr>
              <p:cNvSpPr txBox="1">
                <a:spLocks noRot="1" noChangeAspect="1" noMove="1" noResize="1" noEditPoints="1" noAdjustHandles="1" noChangeArrowheads="1" noChangeShapeType="1" noTextEdit="1"/>
              </p:cNvSpPr>
              <p:nvPr/>
            </p:nvSpPr>
            <p:spPr>
              <a:xfrm>
                <a:off x="5314187" y="1791619"/>
                <a:ext cx="6295644" cy="266476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F6AE89-12E1-0490-A33F-955D801988EC}"/>
                  </a:ext>
                </a:extLst>
              </p:cNvPr>
              <p:cNvSpPr txBox="1"/>
              <p:nvPr/>
            </p:nvSpPr>
            <p:spPr>
              <a:xfrm>
                <a:off x="731520" y="5011218"/>
                <a:ext cx="6294120" cy="850746"/>
              </a:xfrm>
              <a:prstGeom prst="rect">
                <a:avLst/>
              </a:prstGeom>
              <a:noFill/>
            </p:spPr>
            <p:txBody>
              <a:bodyPr wrap="square">
                <a:spAutoFit/>
              </a:bodyPr>
              <a:lstStyle/>
              <a:p>
                <a:pPr marL="228600" indent="-228600" algn="just">
                  <a:lnSpc>
                    <a:spcPct val="150000"/>
                  </a:lnSpc>
                </a:pPr>
                <a:r>
                  <a:rPr lang="en-US" sz="16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Combined Loss:                                           </a:t>
                </a:r>
                <a:endParaRPr lang="en-IN" sz="16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US" sz="1800" dirty="0">
                    <a:solidFill>
                      <a:schemeClr val="accent1">
                        <a:lumMod val="50000"/>
                      </a:schemeClr>
                    </a:solidFill>
                    <a:effectLst/>
                    <a:latin typeface="CMU Serif Roman"/>
                    <a:ea typeface="Cambria" panose="02040503050406030204" pitchFamily="18" charset="0"/>
                  </a:rPr>
                  <a:t>                          </a:t>
                </a:r>
                <a14:m>
                  <m:oMath xmlns:m="http://schemas.openxmlformats.org/officeDocument/2006/math">
                    <m:r>
                      <a:rPr lang="en-US" sz="1800" i="1">
                        <a:solidFill>
                          <a:schemeClr val="accent1">
                            <a:lumMod val="50000"/>
                          </a:schemeClr>
                        </a:solidFill>
                        <a:effectLst/>
                        <a:latin typeface="Cambria Math" panose="02040503050406030204" pitchFamily="18" charset="0"/>
                        <a:ea typeface="Cambria" panose="02040503050406030204" pitchFamily="18" charset="0"/>
                      </a:rPr>
                      <m:t>𝐿</m:t>
                    </m:r>
                    <m:r>
                      <a:rPr lang="en-US" sz="18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𝑏</m:t>
                        </m:r>
                      </m:sub>
                    </m:sSub>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𝑏</m:t>
                        </m:r>
                      </m:sub>
                    </m:sSub>
                    <m:r>
                      <a:rPr lang="en-US" sz="18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𝑖</m:t>
                        </m:r>
                      </m:sub>
                    </m:sSub>
                    <m:sSub>
                      <m:sSubPr>
                        <m:ctrlPr>
                          <a:rPr lang="en-IN" sz="18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𝑖</m:t>
                        </m:r>
                      </m:sub>
                    </m:sSub>
                    <m:r>
                      <a:rPr lang="en-US" sz="1800">
                        <a:solidFill>
                          <a:schemeClr val="accent1">
                            <a:lumMod val="50000"/>
                          </a:schemeClr>
                        </a:solidFill>
                        <a:effectLst/>
                        <a:latin typeface="Cambria Math" panose="02040503050406030204" pitchFamily="18" charset="0"/>
                        <a:ea typeface="Cambria" panose="02040503050406030204" pitchFamily="18" charset="0"/>
                      </a:rPr>
                      <m:t>+</m:t>
                    </m:r>
                    <m:sSub>
                      <m:sSubPr>
                        <m:ctrlPr>
                          <a:rPr lang="en-IN" sz="1800" i="1" smtClean="0">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𝑤</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Sub>
                    <m:sSub>
                      <m:sSubPr>
                        <m:ctrlPr>
                          <a:rPr lang="en-IN" sz="1800" i="1" smtClean="0">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𝐿</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Sub>
                  </m:oMath>
                </a14:m>
                <a:r>
                  <a:rPr lang="en-IN" sz="1800" dirty="0">
                    <a:solidFill>
                      <a:schemeClr val="accent1">
                        <a:lumMod val="50000"/>
                      </a:schemeClr>
                    </a:solidFill>
                    <a:effectLst/>
                    <a:latin typeface="Times New Roman" panose="02020603050405020304" pitchFamily="18" charset="0"/>
                    <a:ea typeface="Cambria" panose="02040503050406030204" pitchFamily="18" charset="0"/>
                  </a:rPr>
                  <a:t>+ </a:t>
                </a:r>
                <a:r>
                  <a:rPr lang="en-IN" sz="1900" i="1" dirty="0" err="1">
                    <a:solidFill>
                      <a:schemeClr val="accent1">
                        <a:lumMod val="50000"/>
                      </a:schemeClr>
                    </a:solidFill>
                    <a:effectLst/>
                    <a:latin typeface="Times New Roman" panose="02020603050405020304" pitchFamily="18" charset="0"/>
                    <a:ea typeface="Cambria" panose="02040503050406030204" pitchFamily="18" charset="0"/>
                  </a:rPr>
                  <a:t>w</a:t>
                </a:r>
                <a:r>
                  <a:rPr lang="en-IN" sz="1900" i="1" baseline="-25000" dirty="0" err="1">
                    <a:solidFill>
                      <a:schemeClr val="accent1">
                        <a:lumMod val="50000"/>
                      </a:schemeClr>
                    </a:solidFill>
                    <a:effectLst/>
                    <a:latin typeface="Times New Roman" panose="02020603050405020304" pitchFamily="18" charset="0"/>
                    <a:ea typeface="Cambria" panose="02040503050406030204" pitchFamily="18" charset="0"/>
                  </a:rPr>
                  <a:t>d</a:t>
                </a:r>
                <a:r>
                  <a:rPr lang="en-IN" sz="1900" i="1" dirty="0">
                    <a:solidFill>
                      <a:schemeClr val="accent1">
                        <a:lumMod val="50000"/>
                      </a:schemeClr>
                    </a:solidFill>
                    <a:effectLst/>
                    <a:latin typeface="Times New Roman" panose="02020603050405020304" pitchFamily="18" charset="0"/>
                    <a:ea typeface="Cambria" panose="02040503050406030204" pitchFamily="18" charset="0"/>
                  </a:rPr>
                  <a:t> </a:t>
                </a:r>
                <a:r>
                  <a:rPr lang="en-IN" sz="1900" i="1" dirty="0" err="1">
                    <a:solidFill>
                      <a:schemeClr val="accent1">
                        <a:lumMod val="50000"/>
                      </a:schemeClr>
                    </a:solidFill>
                    <a:effectLst/>
                    <a:latin typeface="Times New Roman" panose="02020603050405020304" pitchFamily="18" charset="0"/>
                    <a:ea typeface="Cambria" panose="02040503050406030204" pitchFamily="18" charset="0"/>
                  </a:rPr>
                  <a:t>L</a:t>
                </a:r>
                <a:r>
                  <a:rPr lang="en-IN" sz="1900" i="1" baseline="-25000" dirty="0" err="1">
                    <a:solidFill>
                      <a:schemeClr val="accent1">
                        <a:lumMod val="50000"/>
                      </a:schemeClr>
                    </a:solidFill>
                    <a:effectLst/>
                    <a:latin typeface="Times New Roman" panose="02020603050405020304" pitchFamily="18" charset="0"/>
                    <a:ea typeface="Cambria" panose="02040503050406030204" pitchFamily="18" charset="0"/>
                  </a:rPr>
                  <a:t>d</a:t>
                </a:r>
                <a:endParaRPr lang="en-IN" sz="1900" i="1" baseline="-25000" dirty="0">
                  <a:solidFill>
                    <a:schemeClr val="accent1">
                      <a:lumMod val="50000"/>
                    </a:schemeClr>
                  </a:solidFill>
                  <a:effectLst/>
                  <a:latin typeface="Times New Roman" panose="020206030504050203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C5F6AE89-12E1-0490-A33F-955D801988EC}"/>
                  </a:ext>
                </a:extLst>
              </p:cNvPr>
              <p:cNvSpPr txBox="1">
                <a:spLocks noRot="1" noChangeAspect="1" noMove="1" noResize="1" noEditPoints="1" noAdjustHandles="1" noChangeArrowheads="1" noChangeShapeType="1" noTextEdit="1"/>
              </p:cNvSpPr>
              <p:nvPr/>
            </p:nvSpPr>
            <p:spPr>
              <a:xfrm>
                <a:off x="731520" y="5011218"/>
                <a:ext cx="6294120" cy="850746"/>
              </a:xfrm>
              <a:prstGeom prst="rect">
                <a:avLst/>
              </a:prstGeom>
              <a:blipFill>
                <a:blip r:embed="rId4"/>
                <a:stretch>
                  <a:fillRect l="-484" b="-107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CFD261-6476-823C-86F4-16CE96B0E4C4}"/>
                  </a:ext>
                </a:extLst>
              </p:cNvPr>
              <p:cNvSpPr txBox="1"/>
              <p:nvPr/>
            </p:nvSpPr>
            <p:spPr>
              <a:xfrm>
                <a:off x="6461720" y="4456387"/>
                <a:ext cx="4130308" cy="1109663"/>
              </a:xfrm>
              <a:prstGeom prst="rect">
                <a:avLst/>
              </a:prstGeom>
              <a:noFill/>
            </p:spPr>
            <p:txBody>
              <a:bodyPr wrap="square">
                <a:spAutoFit/>
              </a:bodyPr>
              <a:lstStyle/>
              <a:p>
                <a:pPr marL="228600" indent="-228600" algn="just">
                  <a:lnSpc>
                    <a:spcPct val="150000"/>
                  </a:lnSpc>
                </a:pPr>
                <a:r>
                  <a:rPr lang="en-US" sz="1800" i="1"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Data Loss (In case of hybrid model):      </a:t>
                </a:r>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ℒ</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𝑑</m:t>
                        </m:r>
                      </m:sub>
                    </m:sSub>
                    <m:r>
                      <a:rPr lang="en-US" sz="1800">
                        <a:solidFill>
                          <a:schemeClr val="accent1">
                            <a:lumMod val="50000"/>
                          </a:schemeClr>
                        </a:solidFill>
                        <a:effectLst/>
                        <a:latin typeface="Cambria Math" panose="02040503050406030204" pitchFamily="18" charset="0"/>
                        <a:ea typeface="Cambria" panose="02040503050406030204" pitchFamily="18" charset="0"/>
                      </a:rPr>
                      <m:t>=</m:t>
                    </m:r>
                    <m:f>
                      <m:f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fPr>
                      <m:num>
                        <m:r>
                          <a:rPr lang="en-US" sz="1800">
                            <a:solidFill>
                              <a:schemeClr val="accent1">
                                <a:lumMod val="50000"/>
                              </a:schemeClr>
                            </a:solidFill>
                            <a:effectLst/>
                            <a:latin typeface="Cambria Math" panose="02040503050406030204" pitchFamily="18" charset="0"/>
                            <a:ea typeface="Cambria" panose="02040503050406030204" pitchFamily="18" charset="0"/>
                          </a:rPr>
                          <m:t>1</m:t>
                        </m:r>
                      </m:num>
                      <m:den>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𝑁</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𝑑</m:t>
                            </m:r>
                          </m:sub>
                        </m:sSub>
                      </m:den>
                    </m:f>
                    <m:nary>
                      <m:naryPr>
                        <m:chr m:val="∑"/>
                        <m:limLoc m:val="undOvr"/>
                        <m:grow m:val="on"/>
                        <m:ctrlPr>
                          <a:rPr lang="en-IN" sz="1600" i="1">
                            <a:solidFill>
                              <a:schemeClr val="accent1">
                                <a:lumMod val="50000"/>
                              </a:schemeClr>
                            </a:solidFill>
                            <a:effectLst/>
                            <a:latin typeface="Cambria Math" panose="02040503050406030204" pitchFamily="18" charset="0"/>
                            <a:ea typeface="Cambria" panose="02040503050406030204" pitchFamily="18" charset="0"/>
                          </a:rPr>
                        </m:ctrlPr>
                      </m:naryPr>
                      <m:sub>
                        <m:r>
                          <a:rPr lang="en-US" sz="1800" i="1">
                            <a:solidFill>
                              <a:schemeClr val="accent1">
                                <a:lumMod val="50000"/>
                              </a:schemeClr>
                            </a:solidFill>
                            <a:effectLst/>
                            <a:latin typeface="Cambria Math" panose="02040503050406030204" pitchFamily="18" charset="0"/>
                            <a:ea typeface="Cambria" panose="02040503050406030204" pitchFamily="18" charset="0"/>
                          </a:rPr>
                          <m:t>𝑘</m:t>
                        </m:r>
                        <m:r>
                          <a:rPr lang="en-US" sz="1800">
                            <a:solidFill>
                              <a:schemeClr val="accent1">
                                <a:lumMod val="50000"/>
                              </a:schemeClr>
                            </a:solidFill>
                            <a:effectLst/>
                            <a:latin typeface="Cambria Math" panose="02040503050406030204" pitchFamily="18" charset="0"/>
                            <a:ea typeface="Cambria" panose="02040503050406030204" pitchFamily="18" charset="0"/>
                          </a:rPr>
                          <m:t>=1</m:t>
                        </m:r>
                      </m:sub>
                      <m:sup>
                        <m:sSub>
                          <m:sSub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Pr>
                          <m:e>
                            <m:r>
                              <a:rPr lang="en-US" sz="1800" i="1">
                                <a:solidFill>
                                  <a:schemeClr val="accent1">
                                    <a:lumMod val="50000"/>
                                  </a:schemeClr>
                                </a:solidFill>
                                <a:effectLst/>
                                <a:latin typeface="Cambria Math" panose="02040503050406030204" pitchFamily="18" charset="0"/>
                                <a:ea typeface="Cambria" panose="02040503050406030204" pitchFamily="18" charset="0"/>
                              </a:rPr>
                              <m:t>𝑁</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𝑑</m:t>
                            </m:r>
                          </m:sub>
                        </m:sSub>
                      </m:sup>
                      <m:e>
                        <m:r>
                          <a:rPr lang="en-US" sz="1800">
                            <a:solidFill>
                              <a:schemeClr val="accent1">
                                <a:lumMod val="50000"/>
                              </a:schemeClr>
                            </a:solidFill>
                            <a:effectLst/>
                            <a:latin typeface="Cambria Math" panose="02040503050406030204" pitchFamily="18" charset="0"/>
                            <a:ea typeface="Cambria" panose="02040503050406030204" pitchFamily="18" charset="0"/>
                          </a:rPr>
                          <m:t> </m:t>
                        </m:r>
                      </m:e>
                    </m:nary>
                    <m:r>
                      <a:rPr lang="en-US" sz="1800">
                        <a:solidFill>
                          <a:schemeClr val="accent1">
                            <a:lumMod val="50000"/>
                          </a:schemeClr>
                        </a:solidFill>
                        <a:effectLst/>
                        <a:latin typeface="Cambria Math" panose="02040503050406030204" pitchFamily="18" charset="0"/>
                        <a:ea typeface="Cambria" panose="02040503050406030204" pitchFamily="18" charset="0"/>
                      </a:rPr>
                      <m:t> </m:t>
                    </m:r>
                    <m:sSup>
                      <m:sSup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pPr>
                      <m:e>
                        <m:d>
                          <m:dPr>
                            <m:begChr m:val="|"/>
                            <m:endChr m:val="|"/>
                            <m:ctrlPr>
                              <a:rPr lang="en-IN" sz="1600" i="1">
                                <a:solidFill>
                                  <a:schemeClr val="accent1">
                                    <a:lumMod val="50000"/>
                                  </a:schemeClr>
                                </a:solidFill>
                                <a:effectLst/>
                                <a:latin typeface="Cambria Math" panose="02040503050406030204" pitchFamily="18" charset="0"/>
                                <a:ea typeface="Cambria" panose="02040503050406030204" pitchFamily="18" charset="0"/>
                              </a:rPr>
                            </m:ctrlPr>
                          </m:dPr>
                          <m:e>
                            <m:acc>
                              <m:accPr>
                                <m:chr m:val="ˆ"/>
                                <m:ctrlPr>
                                  <a:rPr lang="en-IN" sz="1600" i="1">
                                    <a:solidFill>
                                      <a:schemeClr val="accent1">
                                        <a:lumMod val="50000"/>
                                      </a:schemeClr>
                                    </a:solidFill>
                                    <a:effectLst/>
                                    <a:latin typeface="Cambria Math" panose="02040503050406030204" pitchFamily="18" charset="0"/>
                                    <a:ea typeface="Cambria" panose="02040503050406030204" pitchFamily="18" charset="0"/>
                                  </a:rPr>
                                </m:ctrlPr>
                              </m:accPr>
                              <m:e>
                                <m:r>
                                  <a:rPr lang="en-US" sz="1800" i="1">
                                    <a:solidFill>
                                      <a:schemeClr val="accent1">
                                        <a:lumMod val="50000"/>
                                      </a:schemeClr>
                                    </a:solidFill>
                                    <a:effectLst/>
                                    <a:latin typeface="Cambria Math" panose="02040503050406030204" pitchFamily="18" charset="0"/>
                                    <a:ea typeface="Cambria" panose="02040503050406030204" pitchFamily="18" charset="0"/>
                                  </a:rPr>
                                  <m:t>𝑇</m:t>
                                </m:r>
                              </m:e>
                            </m:acc>
                            <m:d>
                              <m:d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dPr>
                              <m:e>
                                <m:sSubSup>
                                  <m:sSubSup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SupPr>
                                  <m:e>
                                    <m:r>
                                      <a:rPr lang="en-US" sz="1800" i="1">
                                        <a:solidFill>
                                          <a:schemeClr val="accent1">
                                            <a:lumMod val="50000"/>
                                          </a:schemeClr>
                                        </a:solidFill>
                                        <a:effectLst/>
                                        <a:latin typeface="Cambria Math" panose="02040503050406030204" pitchFamily="18" charset="0"/>
                                        <a:ea typeface="Cambria" panose="02040503050406030204" pitchFamily="18" charset="0"/>
                                      </a:rPr>
                                      <m:t>𝑥</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up>
                                    <m:r>
                                      <a:rPr lang="en-US" sz="1800" i="1">
                                        <a:solidFill>
                                          <a:schemeClr val="accent1">
                                            <a:lumMod val="50000"/>
                                          </a:schemeClr>
                                        </a:solidFill>
                                        <a:effectLst/>
                                        <a:latin typeface="Cambria Math" panose="02040503050406030204" pitchFamily="18" charset="0"/>
                                        <a:ea typeface="Cambria" panose="02040503050406030204" pitchFamily="18" charset="0"/>
                                      </a:rPr>
                                      <m:t>𝑘</m:t>
                                    </m:r>
                                  </m:sup>
                                </m:sSubSup>
                                <m:r>
                                  <a:rPr lang="en-US" sz="1800">
                                    <a:solidFill>
                                      <a:schemeClr val="accent1">
                                        <a:lumMod val="50000"/>
                                      </a:schemeClr>
                                    </a:solidFill>
                                    <a:effectLst/>
                                    <a:latin typeface="Cambria Math" panose="02040503050406030204" pitchFamily="18" charset="0"/>
                                    <a:ea typeface="Cambria" panose="02040503050406030204" pitchFamily="18" charset="0"/>
                                  </a:rPr>
                                  <m:t>,</m:t>
                                </m:r>
                                <m:sSubSup>
                                  <m:sSubSup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SupPr>
                                  <m:e>
                                    <m:r>
                                      <a:rPr lang="en-US" sz="1800" i="1">
                                        <a:solidFill>
                                          <a:schemeClr val="accent1">
                                            <a:lumMod val="50000"/>
                                          </a:schemeClr>
                                        </a:solidFill>
                                        <a:effectLst/>
                                        <a:latin typeface="Cambria Math" panose="02040503050406030204" pitchFamily="18" charset="0"/>
                                        <a:ea typeface="Cambria" panose="02040503050406030204" pitchFamily="18" charset="0"/>
                                      </a:rPr>
                                      <m:t>𝑡</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up>
                                    <m:r>
                                      <a:rPr lang="en-US" sz="1800" i="1">
                                        <a:solidFill>
                                          <a:schemeClr val="accent1">
                                            <a:lumMod val="50000"/>
                                          </a:schemeClr>
                                        </a:solidFill>
                                        <a:effectLst/>
                                        <a:latin typeface="Cambria Math" panose="02040503050406030204" pitchFamily="18" charset="0"/>
                                        <a:ea typeface="Cambria" panose="02040503050406030204" pitchFamily="18" charset="0"/>
                                      </a:rPr>
                                      <m:t>𝑘</m:t>
                                    </m:r>
                                  </m:sup>
                                </m:sSubSup>
                              </m:e>
                            </m:d>
                            <m:r>
                              <a:rPr lang="en-US" sz="1800" i="1">
                                <a:solidFill>
                                  <a:schemeClr val="accent1">
                                    <a:lumMod val="50000"/>
                                  </a:schemeClr>
                                </a:solidFill>
                                <a:effectLst/>
                                <a:latin typeface="Cambria Math" panose="02040503050406030204" pitchFamily="18" charset="0"/>
                                <a:ea typeface="Cambria" panose="02040503050406030204" pitchFamily="18" charset="0"/>
                              </a:rPr>
                              <m:t>−</m:t>
                            </m:r>
                            <m:r>
                              <a:rPr lang="en-US" sz="1800" i="1">
                                <a:solidFill>
                                  <a:schemeClr val="accent1">
                                    <a:lumMod val="50000"/>
                                  </a:schemeClr>
                                </a:solidFill>
                                <a:effectLst/>
                                <a:latin typeface="Cambria Math" panose="02040503050406030204" pitchFamily="18" charset="0"/>
                                <a:ea typeface="Cambria" panose="02040503050406030204" pitchFamily="18" charset="0"/>
                              </a:rPr>
                              <m:t>𝑇</m:t>
                            </m:r>
                            <m:d>
                              <m:d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dPr>
                              <m:e>
                                <m:sSubSup>
                                  <m:sSubSup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SupPr>
                                  <m:e>
                                    <m:r>
                                      <a:rPr lang="en-US" sz="1800" i="1">
                                        <a:solidFill>
                                          <a:schemeClr val="accent1">
                                            <a:lumMod val="50000"/>
                                          </a:schemeClr>
                                        </a:solidFill>
                                        <a:effectLst/>
                                        <a:latin typeface="Cambria Math" panose="02040503050406030204" pitchFamily="18" charset="0"/>
                                        <a:ea typeface="Cambria" panose="02040503050406030204" pitchFamily="18" charset="0"/>
                                      </a:rPr>
                                      <m:t>𝑥</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up>
                                    <m:r>
                                      <a:rPr lang="en-US" sz="1800" i="1">
                                        <a:solidFill>
                                          <a:schemeClr val="accent1">
                                            <a:lumMod val="50000"/>
                                          </a:schemeClr>
                                        </a:solidFill>
                                        <a:effectLst/>
                                        <a:latin typeface="Cambria Math" panose="02040503050406030204" pitchFamily="18" charset="0"/>
                                        <a:ea typeface="Cambria" panose="02040503050406030204" pitchFamily="18" charset="0"/>
                                      </a:rPr>
                                      <m:t>𝑘</m:t>
                                    </m:r>
                                  </m:sup>
                                </m:sSubSup>
                                <m:r>
                                  <a:rPr lang="en-US" sz="1800">
                                    <a:solidFill>
                                      <a:schemeClr val="accent1">
                                        <a:lumMod val="50000"/>
                                      </a:schemeClr>
                                    </a:solidFill>
                                    <a:effectLst/>
                                    <a:latin typeface="Cambria Math" panose="02040503050406030204" pitchFamily="18" charset="0"/>
                                    <a:ea typeface="Cambria" panose="02040503050406030204" pitchFamily="18" charset="0"/>
                                  </a:rPr>
                                  <m:t>,</m:t>
                                </m:r>
                                <m:sSubSup>
                                  <m:sSubSupPr>
                                    <m:ctrlPr>
                                      <a:rPr lang="en-IN" sz="1600" i="1">
                                        <a:solidFill>
                                          <a:schemeClr val="accent1">
                                            <a:lumMod val="50000"/>
                                          </a:schemeClr>
                                        </a:solidFill>
                                        <a:effectLst/>
                                        <a:latin typeface="Cambria Math" panose="02040503050406030204" pitchFamily="18" charset="0"/>
                                        <a:ea typeface="Cambria" panose="02040503050406030204" pitchFamily="18" charset="0"/>
                                      </a:rPr>
                                    </m:ctrlPr>
                                  </m:sSubSupPr>
                                  <m:e>
                                    <m:r>
                                      <a:rPr lang="en-US" sz="1800" i="1">
                                        <a:solidFill>
                                          <a:schemeClr val="accent1">
                                            <a:lumMod val="50000"/>
                                          </a:schemeClr>
                                        </a:solidFill>
                                        <a:effectLst/>
                                        <a:latin typeface="Cambria Math" panose="02040503050406030204" pitchFamily="18" charset="0"/>
                                        <a:ea typeface="Cambria" panose="02040503050406030204" pitchFamily="18" charset="0"/>
                                      </a:rPr>
                                      <m:t>𝑡</m:t>
                                    </m:r>
                                  </m:e>
                                  <m:sub>
                                    <m:r>
                                      <a:rPr lang="en-US" sz="1800" i="1">
                                        <a:solidFill>
                                          <a:schemeClr val="accent1">
                                            <a:lumMod val="50000"/>
                                          </a:schemeClr>
                                        </a:solidFill>
                                        <a:effectLst/>
                                        <a:latin typeface="Cambria Math" panose="02040503050406030204" pitchFamily="18" charset="0"/>
                                        <a:ea typeface="Cambria" panose="02040503050406030204" pitchFamily="18" charset="0"/>
                                      </a:rPr>
                                      <m:t>𝑟</m:t>
                                    </m:r>
                                  </m:sub>
                                  <m:sup>
                                    <m:r>
                                      <a:rPr lang="en-US" sz="1800" i="1">
                                        <a:solidFill>
                                          <a:schemeClr val="accent1">
                                            <a:lumMod val="50000"/>
                                          </a:schemeClr>
                                        </a:solidFill>
                                        <a:effectLst/>
                                        <a:latin typeface="Cambria Math" panose="02040503050406030204" pitchFamily="18" charset="0"/>
                                        <a:ea typeface="Cambria" panose="02040503050406030204" pitchFamily="18" charset="0"/>
                                      </a:rPr>
                                      <m:t>𝑘</m:t>
                                    </m:r>
                                  </m:sup>
                                </m:sSubSup>
                              </m:e>
                            </m:d>
                          </m:e>
                        </m:d>
                      </m:e>
                      <m:sup>
                        <m:r>
                          <a:rPr lang="en-US" sz="1800">
                            <a:solidFill>
                              <a:schemeClr val="accent1">
                                <a:lumMod val="50000"/>
                              </a:schemeClr>
                            </a:solidFill>
                            <a:effectLst/>
                            <a:latin typeface="Cambria Math" panose="02040503050406030204" pitchFamily="18" charset="0"/>
                            <a:ea typeface="Cambria" panose="02040503050406030204" pitchFamily="18" charset="0"/>
                          </a:rPr>
                          <m:t>2</m:t>
                        </m:r>
                      </m:sup>
                    </m:sSup>
                  </m:oMath>
                </a14:m>
                <a:r>
                  <a:rPr lang="en-US"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endParaRPr lang="en-IN" sz="180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F7CFD261-6476-823C-86F4-16CE96B0E4C4}"/>
                  </a:ext>
                </a:extLst>
              </p:cNvPr>
              <p:cNvSpPr txBox="1">
                <a:spLocks noRot="1" noChangeAspect="1" noMove="1" noResize="1" noEditPoints="1" noAdjustHandles="1" noChangeArrowheads="1" noChangeShapeType="1" noTextEdit="1"/>
              </p:cNvSpPr>
              <p:nvPr/>
            </p:nvSpPr>
            <p:spPr>
              <a:xfrm>
                <a:off x="6461720" y="4456387"/>
                <a:ext cx="4130308" cy="1109663"/>
              </a:xfrm>
              <a:prstGeom prst="rect">
                <a:avLst/>
              </a:prstGeom>
              <a:blipFill>
                <a:blip r:embed="rId5"/>
                <a:stretch>
                  <a:fillRect l="-1327" r="-1032" b="-42857"/>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84DE3B84-6360-B92F-E999-10155E2A783A}"/>
              </a:ext>
            </a:extLst>
          </p:cNvPr>
          <p:cNvSpPr txBox="1"/>
          <p:nvPr/>
        </p:nvSpPr>
        <p:spPr>
          <a:xfrm>
            <a:off x="443215" y="399207"/>
            <a:ext cx="6295644" cy="458074"/>
          </a:xfrm>
          <a:prstGeom prst="rect">
            <a:avLst/>
          </a:prstGeom>
          <a:noFill/>
        </p:spPr>
        <p:txBody>
          <a:bodyPr wrap="square">
            <a:spAutoFit/>
          </a:bodyPr>
          <a:lstStyle/>
          <a:p>
            <a:pPr lvl="0" algn="just">
              <a:lnSpc>
                <a:spcPct val="150000"/>
              </a:lnSpc>
            </a:pPr>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Model Training:</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90975DF-9ED6-EBE2-6B24-8CD9438A1368}"/>
              </a:ext>
            </a:extLst>
          </p:cNvPr>
          <p:cNvSpPr txBox="1"/>
          <p:nvPr/>
        </p:nvSpPr>
        <p:spPr>
          <a:xfrm>
            <a:off x="1599972" y="4734219"/>
            <a:ext cx="3449699"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Table 8: Network Parameters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9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CD0C7-69C2-637D-DC02-6A8935E1988B}"/>
              </a:ext>
            </a:extLst>
          </p:cNvPr>
          <p:cNvSpPr>
            <a:spLocks noGrp="1"/>
          </p:cNvSpPr>
          <p:nvPr>
            <p:ph type="sldNum" sz="quarter" idx="12"/>
          </p:nvPr>
        </p:nvSpPr>
        <p:spPr/>
        <p:txBody>
          <a:bodyPr/>
          <a:lstStyle/>
          <a:p>
            <a:fld id="{0341D07B-65E6-4E3B-B725-8ED055DC581C}" type="slidenum">
              <a:rPr lang="en-IN" smtClean="0"/>
              <a:pPr/>
              <a:t>35</a:t>
            </a:fld>
            <a:endParaRPr lang="en-IN" dirty="0"/>
          </a:p>
        </p:txBody>
      </p:sp>
      <p:pic>
        <p:nvPicPr>
          <p:cNvPr id="4" name="Picture 3">
            <a:extLst>
              <a:ext uri="{FF2B5EF4-FFF2-40B4-BE49-F238E27FC236}">
                <a16:creationId xmlns:a16="http://schemas.microsoft.com/office/drawing/2014/main" id="{3A4D798A-3B81-7CBD-FC5E-03166D2AE51C}"/>
              </a:ext>
            </a:extLst>
          </p:cNvPr>
          <p:cNvPicPr>
            <a:picLocks noChangeAspect="1"/>
          </p:cNvPicPr>
          <p:nvPr/>
        </p:nvPicPr>
        <p:blipFill>
          <a:blip r:embed="rId2"/>
          <a:stretch>
            <a:fillRect/>
          </a:stretch>
        </p:blipFill>
        <p:spPr>
          <a:xfrm>
            <a:off x="6720571" y="1377980"/>
            <a:ext cx="5187947" cy="3614762"/>
          </a:xfrm>
          <a:prstGeom prst="rect">
            <a:avLst/>
          </a:prstGeom>
        </p:spPr>
      </p:pic>
      <p:pic>
        <p:nvPicPr>
          <p:cNvPr id="9" name="Picture 8" descr="A blue rectangular object with a rainbow spectrum&#10;&#10;Description automatically generated with medium confidence">
            <a:extLst>
              <a:ext uri="{FF2B5EF4-FFF2-40B4-BE49-F238E27FC236}">
                <a16:creationId xmlns:a16="http://schemas.microsoft.com/office/drawing/2014/main" id="{FCDCC838-D684-6162-C0D0-A1FDCD20C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41" y="963757"/>
            <a:ext cx="6294121" cy="5296319"/>
          </a:xfrm>
          <a:prstGeom prst="rect">
            <a:avLst/>
          </a:prstGeom>
        </p:spPr>
      </p:pic>
      <p:sp>
        <p:nvSpPr>
          <p:cNvPr id="10" name="TextBox 9">
            <a:extLst>
              <a:ext uri="{FF2B5EF4-FFF2-40B4-BE49-F238E27FC236}">
                <a16:creationId xmlns:a16="http://schemas.microsoft.com/office/drawing/2014/main" id="{6813D85C-CDFF-A38A-CC69-72F4D90EFE61}"/>
              </a:ext>
            </a:extLst>
          </p:cNvPr>
          <p:cNvSpPr txBox="1"/>
          <p:nvPr/>
        </p:nvSpPr>
        <p:spPr>
          <a:xfrm>
            <a:off x="424927" y="459953"/>
            <a:ext cx="6295644" cy="458074"/>
          </a:xfrm>
          <a:prstGeom prst="rect">
            <a:avLst/>
          </a:prstGeom>
          <a:noFill/>
        </p:spPr>
        <p:txBody>
          <a:bodyPr wrap="square">
            <a:spAutoFit/>
          </a:bodyPr>
          <a:lstStyle/>
          <a:p>
            <a:pPr lvl="0" algn="just">
              <a:lnSpc>
                <a:spcPct val="150000"/>
              </a:lnSpc>
            </a:pPr>
            <a:r>
              <a:rPr lang="en-IN" sz="1800" b="1"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rPr>
              <a:t>Hybrid Model Evaluation:</a:t>
            </a:r>
            <a:endParaRPr lang="en-IN" sz="1800" dirty="0">
              <a:solidFill>
                <a:srgbClr val="C00000"/>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C8CAA98-32F1-5F76-7EC9-2BCF6F226020}"/>
              </a:ext>
            </a:extLst>
          </p:cNvPr>
          <p:cNvSpPr txBox="1"/>
          <p:nvPr/>
        </p:nvSpPr>
        <p:spPr>
          <a:xfrm>
            <a:off x="2515" y="0"/>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14" name="TextBox 13">
            <a:extLst>
              <a:ext uri="{FF2B5EF4-FFF2-40B4-BE49-F238E27FC236}">
                <a16:creationId xmlns:a16="http://schemas.microsoft.com/office/drawing/2014/main" id="{FD96B72D-C5FE-33DB-C094-0E81E2B3BF45}"/>
              </a:ext>
            </a:extLst>
          </p:cNvPr>
          <p:cNvSpPr txBox="1"/>
          <p:nvPr/>
        </p:nvSpPr>
        <p:spPr>
          <a:xfrm>
            <a:off x="1857313" y="6215876"/>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43:3D prediction plot of whole domain at t= 0,1,2,3</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DB301D0-C8F0-46BB-8EAA-EA0F11640261}"/>
              </a:ext>
            </a:extLst>
          </p:cNvPr>
          <p:cNvSpPr txBox="1"/>
          <p:nvPr/>
        </p:nvSpPr>
        <p:spPr>
          <a:xfrm>
            <a:off x="7710072" y="5144656"/>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44: Comparison analysis along the deposition track</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47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9355B2-988E-C84C-8CB7-2F01CB9490FF}"/>
              </a:ext>
            </a:extLst>
          </p:cNvPr>
          <p:cNvSpPr>
            <a:spLocks noGrp="1"/>
          </p:cNvSpPr>
          <p:nvPr>
            <p:ph type="sldNum" sz="quarter" idx="12"/>
          </p:nvPr>
        </p:nvSpPr>
        <p:spPr/>
        <p:txBody>
          <a:bodyPr/>
          <a:lstStyle/>
          <a:p>
            <a:fld id="{0341D07B-65E6-4E3B-B725-8ED055DC581C}" type="slidenum">
              <a:rPr lang="en-IN" smtClean="0"/>
              <a:pPr/>
              <a:t>36</a:t>
            </a:fld>
            <a:endParaRPr lang="en-IN" dirty="0"/>
          </a:p>
        </p:txBody>
      </p:sp>
      <p:pic>
        <p:nvPicPr>
          <p:cNvPr id="8" name="Picture 7">
            <a:extLst>
              <a:ext uri="{FF2B5EF4-FFF2-40B4-BE49-F238E27FC236}">
                <a16:creationId xmlns:a16="http://schemas.microsoft.com/office/drawing/2014/main" id="{9EF596E2-411E-9D38-D503-36373E7007CE}"/>
              </a:ext>
            </a:extLst>
          </p:cNvPr>
          <p:cNvPicPr>
            <a:picLocks noChangeAspect="1"/>
          </p:cNvPicPr>
          <p:nvPr/>
        </p:nvPicPr>
        <p:blipFill>
          <a:blip r:embed="rId2"/>
          <a:stretch>
            <a:fillRect/>
          </a:stretch>
        </p:blipFill>
        <p:spPr>
          <a:xfrm>
            <a:off x="7636685" y="561871"/>
            <a:ext cx="4366258" cy="5641155"/>
          </a:xfrm>
          <a:prstGeom prst="rect">
            <a:avLst/>
          </a:prstGeom>
        </p:spPr>
      </p:pic>
      <p:sp>
        <p:nvSpPr>
          <p:cNvPr id="5" name="TextBox 4">
            <a:extLst>
              <a:ext uri="{FF2B5EF4-FFF2-40B4-BE49-F238E27FC236}">
                <a16:creationId xmlns:a16="http://schemas.microsoft.com/office/drawing/2014/main" id="{1CCE0695-E65C-F4DF-F6F5-FFCA28C5CC3B}"/>
              </a:ext>
            </a:extLst>
          </p:cNvPr>
          <p:cNvSpPr txBox="1"/>
          <p:nvPr/>
        </p:nvSpPr>
        <p:spPr>
          <a:xfrm>
            <a:off x="189057" y="4417372"/>
            <a:ext cx="7561174" cy="20073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700" dirty="0">
                <a:solidFill>
                  <a:schemeClr val="accent1">
                    <a:lumMod val="50000"/>
                  </a:schemeClr>
                </a:solidFill>
                <a:latin typeface="Times New Roman" panose="02020603050405020304" pitchFamily="18" charset="0"/>
                <a:cs typeface="Times New Roman" panose="02020603050405020304" pitchFamily="18" charset="0"/>
              </a:rPr>
              <a:t>Training took nearly 2.1 </a:t>
            </a:r>
            <a:r>
              <a:rPr lang="en-US" sz="1700" dirty="0" err="1">
                <a:solidFill>
                  <a:schemeClr val="accent1">
                    <a:lumMod val="50000"/>
                  </a:schemeClr>
                </a:solidFill>
                <a:latin typeface="Times New Roman" panose="02020603050405020304" pitchFamily="18" charset="0"/>
                <a:cs typeface="Times New Roman" panose="02020603050405020304" pitchFamily="18" charset="0"/>
              </a:rPr>
              <a:t>hr</a:t>
            </a:r>
            <a:r>
              <a:rPr lang="en-US" sz="1700" dirty="0">
                <a:solidFill>
                  <a:schemeClr val="accent1">
                    <a:lumMod val="50000"/>
                  </a:schemeClr>
                </a:solidFill>
                <a:latin typeface="Times New Roman" panose="02020603050405020304" pitchFamily="18" charset="0"/>
                <a:cs typeface="Times New Roman" panose="02020603050405020304" pitchFamily="18" charset="0"/>
              </a:rPr>
              <a:t> on RTX 2080 Ti GPU,  We assessed our model's accuracy by comparing actual and predicted temperatures along the track. The average percentage error was 9.3%, providing a benchmark for overall accuracy and therefore we can consider hybrid model can be very well justified when compared to non auxiliary models.</a:t>
            </a:r>
            <a:endParaRPr lang="en-IN" sz="17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2A0683-BCE8-83A5-4D65-195B5D607BB8}"/>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M</a:t>
            </a:r>
            <a:r>
              <a:rPr lang="en-IN" sz="2400" b="1" dirty="0">
                <a:solidFill>
                  <a:schemeClr val="accent1">
                    <a:lumMod val="50000"/>
                  </a:schemeClr>
                </a:solidFill>
                <a:latin typeface="Times New Roman" panose="02020603050405020304" pitchFamily="18" charset="0"/>
                <a:cs typeface="Times New Roman" panose="02020603050405020304" pitchFamily="18" charset="0"/>
              </a:rPr>
              <a:t>L for AM: PINN Approach</a:t>
            </a:r>
            <a:endParaRPr lang="en-IN" sz="2400" dirty="0">
              <a:solidFill>
                <a:schemeClr val="accent1">
                  <a:lumMod val="50000"/>
                </a:schemeClr>
              </a:solidFill>
            </a:endParaRPr>
          </a:p>
        </p:txBody>
      </p:sp>
      <p:sp>
        <p:nvSpPr>
          <p:cNvPr id="4" name="TextBox 3">
            <a:extLst>
              <a:ext uri="{FF2B5EF4-FFF2-40B4-BE49-F238E27FC236}">
                <a16:creationId xmlns:a16="http://schemas.microsoft.com/office/drawing/2014/main" id="{73E270CD-F992-4D73-8AA3-CD8AB618F52D}"/>
              </a:ext>
            </a:extLst>
          </p:cNvPr>
          <p:cNvSpPr txBox="1"/>
          <p:nvPr/>
        </p:nvSpPr>
        <p:spPr>
          <a:xfrm>
            <a:off x="2883473" y="4278872"/>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45: Loss curves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9E9A9D1-CF02-4C4E-76B5-1BECF174B036}"/>
              </a:ext>
            </a:extLst>
          </p:cNvPr>
          <p:cNvSpPr txBox="1"/>
          <p:nvPr/>
        </p:nvSpPr>
        <p:spPr>
          <a:xfrm>
            <a:off x="9172513" y="6209451"/>
            <a:ext cx="4238687"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46: Error analysis</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9" name="Picture 8" descr="A group of graphs showing different colored lines&#10;&#10;Description automatically generated">
            <a:extLst>
              <a:ext uri="{FF2B5EF4-FFF2-40B4-BE49-F238E27FC236}">
                <a16:creationId xmlns:a16="http://schemas.microsoft.com/office/drawing/2014/main" id="{91AB3D82-635A-0955-5217-F3FBF390C53D}"/>
              </a:ext>
            </a:extLst>
          </p:cNvPr>
          <p:cNvPicPr>
            <a:picLocks noChangeAspect="1"/>
          </p:cNvPicPr>
          <p:nvPr/>
        </p:nvPicPr>
        <p:blipFill>
          <a:blip r:embed="rId3"/>
          <a:stretch>
            <a:fillRect/>
          </a:stretch>
        </p:blipFill>
        <p:spPr>
          <a:xfrm>
            <a:off x="1188720" y="498723"/>
            <a:ext cx="5069840" cy="3835779"/>
          </a:xfrm>
          <a:prstGeom prst="rect">
            <a:avLst/>
          </a:prstGeom>
        </p:spPr>
      </p:pic>
    </p:spTree>
    <p:extLst>
      <p:ext uri="{BB962C8B-B14F-4D97-AF65-F5344CB8AC3E}">
        <p14:creationId xmlns:p14="http://schemas.microsoft.com/office/powerpoint/2010/main" val="218711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F6C20F-9541-2F8D-B814-522DFB31FEB8}"/>
              </a:ext>
            </a:extLst>
          </p:cNvPr>
          <p:cNvSpPr>
            <a:spLocks noGrp="1"/>
          </p:cNvSpPr>
          <p:nvPr>
            <p:ph type="sldNum" sz="quarter" idx="12"/>
          </p:nvPr>
        </p:nvSpPr>
        <p:spPr/>
        <p:txBody>
          <a:bodyPr/>
          <a:lstStyle/>
          <a:p>
            <a:fld id="{0341D07B-65E6-4E3B-B725-8ED055DC581C}" type="slidenum">
              <a:rPr lang="en-IN" smtClean="0"/>
              <a:pPr/>
              <a:t>37</a:t>
            </a:fld>
            <a:endParaRPr lang="en-IN" dirty="0"/>
          </a:p>
        </p:txBody>
      </p:sp>
      <p:sp>
        <p:nvSpPr>
          <p:cNvPr id="3" name="TextBox 2">
            <a:extLst>
              <a:ext uri="{FF2B5EF4-FFF2-40B4-BE49-F238E27FC236}">
                <a16:creationId xmlns:a16="http://schemas.microsoft.com/office/drawing/2014/main" id="{BB254025-4DCA-962B-81BA-E1B1372732F1}"/>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Discussions</a:t>
            </a:r>
            <a:endParaRPr lang="en-IN" sz="2400" dirty="0">
              <a:solidFill>
                <a:schemeClr val="accent1">
                  <a:lumMod val="50000"/>
                </a:schemeClr>
              </a:solidFill>
            </a:endParaRPr>
          </a:p>
        </p:txBody>
      </p:sp>
      <p:sp>
        <p:nvSpPr>
          <p:cNvPr id="6" name="Rectangle 1">
            <a:extLst>
              <a:ext uri="{FF2B5EF4-FFF2-40B4-BE49-F238E27FC236}">
                <a16:creationId xmlns:a16="http://schemas.microsoft.com/office/drawing/2014/main" id="{E71DD3EE-21ED-EA8D-AE29-AFFAF31EF9EF}"/>
              </a:ext>
            </a:extLst>
          </p:cNvPr>
          <p:cNvSpPr>
            <a:spLocks noChangeArrowheads="1"/>
          </p:cNvSpPr>
          <p:nvPr/>
        </p:nvSpPr>
        <p:spPr bwMode="auto">
          <a:xfrm>
            <a:off x="305427" y="678957"/>
            <a:ext cx="11581145" cy="580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Data-Driven Approach</a:t>
            </a:r>
            <a:r>
              <a:rPr kumimoji="0" lang="en-US" altLang="en-US" sz="1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50000"/>
              </a:lnSpc>
              <a:spcBef>
                <a:spcPct val="0"/>
              </a:spcBef>
              <a:spcAft>
                <a:spcPct val="0"/>
              </a:spcAft>
              <a:buClrTx/>
              <a:buSzTx/>
              <a:tabLst/>
            </a:pP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Technique: Utilized Recurrent Neural Networks (RNNs) trained on simulation data. </a:t>
            </a:r>
          </a:p>
          <a:p>
            <a:pPr marR="0" lvl="0" algn="l" defTabSz="914400" rtl="0" eaLnBrk="0" fontAlgn="base" latinLnBrk="0" hangingPunct="0">
              <a:lnSpc>
                <a:spcPct val="150000"/>
              </a:lnSpc>
              <a:spcBef>
                <a:spcPct val="0"/>
              </a:spcBef>
              <a:spcAft>
                <a:spcPct val="0"/>
              </a:spcAft>
              <a:buClrTx/>
              <a:buSzTx/>
              <a:tabLst/>
            </a:pPr>
            <a:r>
              <a:rPr lang="en-US" altLang="en-US" sz="1400" dirty="0">
                <a:solidFill>
                  <a:schemeClr val="accent1">
                    <a:lumMod val="50000"/>
                  </a:schemeClr>
                </a:solidFill>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Result: Initial high accuracy, but predictions diverged over longer periods without iterative corrections, this </a:t>
            </a:r>
            <a:r>
              <a:rPr lang="en-US" altLang="en-US" sz="1400" dirty="0">
                <a:solidFill>
                  <a:schemeClr val="accent1">
                    <a:lumMod val="50000"/>
                  </a:schemeClr>
                </a:solidFill>
                <a:latin typeface="Times New Roman" panose="02020603050405020304" pitchFamily="18" charset="0"/>
                <a:cs typeface="Times New Roman" panose="02020603050405020304" pitchFamily="18" charset="0"/>
              </a:rPr>
              <a:t>may happen due to failure by model on accurate relative torch position computations and may be more complex network is needed.</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PINN Approach</a:t>
            </a:r>
            <a:r>
              <a:rPr kumimoji="0" lang="en-US" altLang="en-US" sz="1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lvl="1" eaLnBrk="0" fontAlgn="base" hangingPunct="0">
              <a:lnSpc>
                <a:spcPct val="150000"/>
              </a:lnSpc>
              <a:spcBef>
                <a:spcPct val="0"/>
              </a:spcBef>
              <a:spcAft>
                <a:spcPct val="0"/>
              </a:spcAft>
            </a:pP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Integrated governing physical principles of heat transfer into the neural network by ensuring predictions adhered to physical laws.</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Laser-Directed Energy Deposition (L-DED) Process</a:t>
            </a:r>
            <a:r>
              <a:rPr kumimoji="0" lang="en-US" altLang="en-US" sz="1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1200150" lvl="2"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PINN model achieved an </a:t>
            </a:r>
            <a:r>
              <a:rPr kumimoji="0" lang="en-US" altLang="en-US" sz="14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average prediction error of 16.34%, </a:t>
            </a: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which shows further improvements can be made by incorporating temperature dependent properties.</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WAAM Process</a:t>
            </a:r>
            <a:r>
              <a:rPr kumimoji="0" lang="en-US" altLang="en-US" sz="1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1200150" lvl="2" indent="-285750" eaLnBrk="0" fontAlgn="base" hangingPunct="0">
              <a:lnSpc>
                <a:spcPct val="150000"/>
              </a:lnSpc>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Average error of 23.25% </a:t>
            </a: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is noted on constant thermal properties, where as the </a:t>
            </a:r>
            <a:r>
              <a:rPr kumimoji="0" lang="en-US" altLang="en-US" sz="14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error reduced to 20.23 % </a:t>
            </a: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after considering the temperature dependent properties.</a:t>
            </a:r>
          </a:p>
          <a:p>
            <a:pPr marL="1200150" lvl="2" indent="-285750" eaLnBrk="0" fontAlgn="base" hangingPunct="0">
              <a:lnSpc>
                <a:spcPct val="150000"/>
              </a:lnSpc>
              <a:spcBef>
                <a:spcPct val="0"/>
              </a:spcBef>
              <a:spcAft>
                <a:spcPct val="0"/>
              </a:spcAft>
              <a:buFont typeface="Arial" panose="020B0604020202020204" pitchFamily="34" charset="0"/>
              <a:buChar char="•"/>
            </a:pPr>
            <a:r>
              <a:rPr lang="en-US" altLang="en-US" sz="1400" dirty="0">
                <a:solidFill>
                  <a:schemeClr val="accent1">
                    <a:lumMod val="50000"/>
                  </a:schemeClr>
                </a:solidFill>
                <a:latin typeface="Times New Roman" panose="02020603050405020304" pitchFamily="18" charset="0"/>
                <a:cs typeface="Times New Roman" panose="02020603050405020304" pitchFamily="18" charset="0"/>
              </a:rPr>
              <a:t>The model is performing well in Heating part of the thermal cycle, and from there it is not able to capture the exact cooling dynamics where exactly the reheating of the previous part of the track takes place due to which the predictions curves not so accurate although it follows the trend.  </a:t>
            </a:r>
          </a:p>
          <a:p>
            <a:pPr marL="285750" indent="-285750" eaLnBrk="0" fontAlgn="base" hangingPunct="0">
              <a:lnSpc>
                <a:spcPct val="150000"/>
              </a:lnSpc>
              <a:spcBef>
                <a:spcPct val="0"/>
              </a:spcBef>
              <a:spcAft>
                <a:spcPct val="0"/>
              </a:spcAft>
              <a:buFont typeface="Wingdings" panose="05000000000000000000" pitchFamily="2" charset="2"/>
              <a:buChar char="q"/>
            </a:pPr>
            <a:r>
              <a:rPr kumimoji="0" lang="en-US" altLang="en-US" sz="14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Hybrid Model</a:t>
            </a:r>
            <a:r>
              <a:rPr kumimoji="0" lang="en-US" altLang="en-US" sz="14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Demonstrated the potential of combining physics-informed and data-driven methods for superior thermal modeling with </a:t>
            </a:r>
            <a:r>
              <a:rPr kumimoji="0" lang="en-US" altLang="en-US" sz="14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average prediction error of 9.3%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F6C20F-9541-2F8D-B814-522DFB31FEB8}"/>
              </a:ext>
            </a:extLst>
          </p:cNvPr>
          <p:cNvSpPr>
            <a:spLocks noGrp="1"/>
          </p:cNvSpPr>
          <p:nvPr>
            <p:ph type="sldNum" sz="quarter" idx="12"/>
          </p:nvPr>
        </p:nvSpPr>
        <p:spPr/>
        <p:txBody>
          <a:bodyPr/>
          <a:lstStyle/>
          <a:p>
            <a:fld id="{0341D07B-65E6-4E3B-B725-8ED055DC581C}" type="slidenum">
              <a:rPr lang="en-IN" smtClean="0"/>
              <a:pPr/>
              <a:t>38</a:t>
            </a:fld>
            <a:endParaRPr lang="en-IN" dirty="0"/>
          </a:p>
        </p:txBody>
      </p:sp>
      <p:sp>
        <p:nvSpPr>
          <p:cNvPr id="3" name="TextBox 2">
            <a:extLst>
              <a:ext uri="{FF2B5EF4-FFF2-40B4-BE49-F238E27FC236}">
                <a16:creationId xmlns:a16="http://schemas.microsoft.com/office/drawing/2014/main" id="{BB254025-4DCA-962B-81BA-E1B1372732F1}"/>
              </a:ext>
            </a:extLst>
          </p:cNvPr>
          <p:cNvSpPr txBox="1"/>
          <p:nvPr/>
        </p:nvSpPr>
        <p:spPr>
          <a:xfrm>
            <a:off x="287767" y="-1712"/>
            <a:ext cx="12189485" cy="461665"/>
          </a:xfrm>
          <a:prstGeom prst="rect">
            <a:avLst/>
          </a:prstGeom>
          <a:noFill/>
        </p:spPr>
        <p:txBody>
          <a:bodyPr wrap="square">
            <a:spAutoFit/>
          </a:bodyPr>
          <a:lstStyle/>
          <a:p>
            <a:pPr algn="ctr"/>
            <a:r>
              <a:rPr lang="en-US" sz="2400" b="1" dirty="0">
                <a:solidFill>
                  <a:schemeClr val="accent1">
                    <a:lumMod val="50000"/>
                  </a:schemeClr>
                </a:solidFill>
                <a:latin typeface="Times New Roman" panose="02020603050405020304" pitchFamily="18" charset="0"/>
                <a:cs typeface="Times New Roman" panose="02020603050405020304" pitchFamily="18" charset="0"/>
              </a:rPr>
              <a:t>Future Scope</a:t>
            </a:r>
            <a:endParaRPr lang="en-IN" sz="2400" dirty="0">
              <a:solidFill>
                <a:schemeClr val="accent1">
                  <a:lumMod val="50000"/>
                </a:schemeClr>
              </a:solidFill>
            </a:endParaRPr>
          </a:p>
        </p:txBody>
      </p:sp>
      <p:sp>
        <p:nvSpPr>
          <p:cNvPr id="6" name="Rectangle 1">
            <a:extLst>
              <a:ext uri="{FF2B5EF4-FFF2-40B4-BE49-F238E27FC236}">
                <a16:creationId xmlns:a16="http://schemas.microsoft.com/office/drawing/2014/main" id="{E71DD3EE-21ED-EA8D-AE29-AFFAF31EF9EF}"/>
              </a:ext>
            </a:extLst>
          </p:cNvPr>
          <p:cNvSpPr>
            <a:spLocks noChangeArrowheads="1"/>
          </p:cNvSpPr>
          <p:nvPr/>
        </p:nvSpPr>
        <p:spPr bwMode="auto">
          <a:xfrm>
            <a:off x="274049" y="644109"/>
            <a:ext cx="11581145" cy="5588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Data-Driven Approach</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One of future work can be to integrate the data driven approach with </a:t>
            </a:r>
            <a:r>
              <a:rPr lang="en-US" alt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differential matrix forms from FVM formulation as a extra loss term</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 Development of </a:t>
            </a:r>
            <a:r>
              <a:rPr kumimoji="0" lang="en-US" altLang="en-US" sz="16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more complex model</a:t>
            </a:r>
            <a:r>
              <a:rPr lang="en-US" alt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 </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and carryout robust hyperparameter tuning can aid this problem.</a:t>
            </a:r>
            <a:endPar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PINN Approach</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Laser-Directed Energy Deposition (L-DED) Process</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1200150" lvl="2"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Train the network by incorporating the temperature dependent properties.</a:t>
            </a:r>
          </a:p>
          <a:p>
            <a:pPr marL="742950" lvl="1" indent="-285750" eaLnBrk="0" fontAlgn="base" hangingPunct="0">
              <a:lnSpc>
                <a:spcPct val="150000"/>
              </a:lnSpc>
              <a:spcBef>
                <a:spcPct val="0"/>
              </a:spcBef>
              <a:spcAft>
                <a:spcPct val="0"/>
              </a:spcAft>
              <a:buFont typeface="Arial" panose="020B0604020202020204" pitchFamily="34" charset="0"/>
              <a:buChar char="•"/>
            </a:pPr>
            <a:r>
              <a:rPr kumimoji="0" lang="en-US"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WAAM Process</a:t>
            </a:r>
            <a:r>
              <a:rPr lang="en-US" altLang="en-US" sz="1600" dirty="0">
                <a:solidFill>
                  <a:srgbClr val="C00000"/>
                </a:solidFill>
                <a:latin typeface="Times New Roman" panose="02020603050405020304" pitchFamily="18" charset="0"/>
                <a:cs typeface="Times New Roman" panose="02020603050405020304" pitchFamily="18" charset="0"/>
              </a:rPr>
              <a:t>:</a:t>
            </a:r>
            <a:endPar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endParaRPr>
          </a:p>
          <a:p>
            <a:pPr marL="1200150" lvl="2"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The model is performing well in Heating part of the thermal cycle, and from there it is </a:t>
            </a:r>
            <a:r>
              <a:rPr lang="en-US" alt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not able to capture the exact cooling dynamics where exactly the reheating of the previous part of the track takes </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place due to which the predictions curves not so accurate although it follows the trend.  </a:t>
            </a:r>
          </a:p>
          <a:p>
            <a:pPr marL="1200150" lvl="2" indent="-285750" eaLnBrk="0" fontAlgn="base" hangingPunct="0">
              <a:lnSpc>
                <a:spcPct val="150000"/>
              </a:lnSpc>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So </a:t>
            </a:r>
            <a:r>
              <a:rPr kumimoji="0" lang="en-US" altLang="en-US" sz="16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sequential training or Transfer learning </a:t>
            </a:r>
            <a:r>
              <a:rPr kumimoji="0" lang="en-US" altLang="en-US" sz="1600" b="0" i="0" u="none" strike="noStrike" cap="none" normalizeH="0" baseline="0" dirty="0">
                <a:ln>
                  <a:noFill/>
                </a:ln>
                <a:solidFill>
                  <a:schemeClr val="accent1">
                    <a:lumMod val="50000"/>
                  </a:schemeClr>
                </a:solidFill>
                <a:effectLst/>
                <a:latin typeface="Times New Roman" panose="02020603050405020304" pitchFamily="18" charset="0"/>
                <a:cs typeface="Times New Roman" panose="02020603050405020304" pitchFamily="18" charset="0"/>
              </a:rPr>
              <a:t>may help </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to overcome this problem.</a:t>
            </a:r>
          </a:p>
          <a:p>
            <a:pPr marL="285750" indent="-285750" eaLnBrk="0" fontAlgn="base" hangingPunct="0">
              <a:lnSpc>
                <a:spcPct val="150000"/>
              </a:lnSpc>
              <a:spcBef>
                <a:spcPct val="0"/>
              </a:spcBef>
              <a:spcAft>
                <a:spcPct val="0"/>
              </a:spcAft>
              <a:buFont typeface="Wingdings" panose="05000000000000000000" pitchFamily="2" charset="2"/>
              <a:buChar char="q"/>
            </a:pPr>
            <a:r>
              <a:rPr kumimoji="0" lang="en-US"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Hybrid PINN Model</a:t>
            </a:r>
            <a:r>
              <a:rPr kumimoji="0" lang="en-US" altLang="en-US" sz="16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p>
          <a:p>
            <a:pPr marL="742950" lvl="1" indent="-285750"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This approach seems to be promising for this problem and can be surely further improved by </a:t>
            </a:r>
            <a:r>
              <a:rPr lang="en-US" alt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manipulating the Network parameters and Hyperparameter Tuning.</a:t>
            </a:r>
            <a:endParaRPr kumimoji="0" lang="en-US" altLang="en-US" sz="1400" b="0" i="0" u="none" strike="noStrike" cap="none" normalizeH="0" baseline="0" dirty="0">
              <a:ln>
                <a:noFill/>
              </a:ln>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383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6189CE-0363-57D5-5D3D-6427C4772FC4}"/>
              </a:ext>
            </a:extLst>
          </p:cNvPr>
          <p:cNvSpPr>
            <a:spLocks noGrp="1"/>
          </p:cNvSpPr>
          <p:nvPr>
            <p:ph type="sldNum" sz="quarter" idx="12"/>
          </p:nvPr>
        </p:nvSpPr>
        <p:spPr/>
        <p:txBody>
          <a:bodyPr/>
          <a:lstStyle/>
          <a:p>
            <a:fld id="{0341D07B-65E6-4E3B-B725-8ED055DC581C}" type="slidenum">
              <a:rPr lang="en-IN" smtClean="0"/>
              <a:pPr/>
              <a:t>39</a:t>
            </a:fld>
            <a:endParaRPr lang="en-IN" dirty="0"/>
          </a:p>
        </p:txBody>
      </p:sp>
      <p:sp>
        <p:nvSpPr>
          <p:cNvPr id="3" name="TextBox 2">
            <a:extLst>
              <a:ext uri="{FF2B5EF4-FFF2-40B4-BE49-F238E27FC236}">
                <a16:creationId xmlns:a16="http://schemas.microsoft.com/office/drawing/2014/main" id="{61CF1128-4FF0-682D-B1A1-FEBB13E3FCEB}"/>
              </a:ext>
            </a:extLst>
          </p:cNvPr>
          <p:cNvSpPr txBox="1"/>
          <p:nvPr/>
        </p:nvSpPr>
        <p:spPr>
          <a:xfrm>
            <a:off x="0" y="0"/>
            <a:ext cx="12183686" cy="461665"/>
          </a:xfrm>
          <a:prstGeom prst="rect">
            <a:avLst/>
          </a:prstGeom>
          <a:noFill/>
        </p:spPr>
        <p:txBody>
          <a:bodyPr wrap="square" rtlCol="0">
            <a:spAutoFit/>
          </a:bodyPr>
          <a:lstStyle/>
          <a:p>
            <a:pPr algn="ctr"/>
            <a:r>
              <a:rPr lang="en-US" sz="2400" b="1" dirty="0">
                <a:solidFill>
                  <a:srgbClr val="000099"/>
                </a:solidFill>
                <a:latin typeface="Times New Roman" panose="02020603050405020304" pitchFamily="18" charset="0"/>
                <a:cs typeface="Times New Roman" panose="02020603050405020304" pitchFamily="18" charset="0"/>
              </a:rPr>
              <a:t>References</a:t>
            </a:r>
            <a:endParaRPr lang="en-IN" sz="2400" b="1" dirty="0">
              <a:solidFill>
                <a:srgbClr val="000099"/>
              </a:solidFill>
              <a:latin typeface="Times New Roman" panose="02020603050405020304" pitchFamily="18" charset="0"/>
              <a:cs typeface="Times New Roman" panose="02020603050405020304" pitchFamily="18" charset="0"/>
            </a:endParaRPr>
          </a:p>
        </p:txBody>
      </p:sp>
      <p:sp>
        <p:nvSpPr>
          <p:cNvPr id="6" name="Google Shape;208;p13">
            <a:extLst>
              <a:ext uri="{FF2B5EF4-FFF2-40B4-BE49-F238E27FC236}">
                <a16:creationId xmlns:a16="http://schemas.microsoft.com/office/drawing/2014/main" id="{98232507-1FCA-260A-18C0-5547B8CB7C92}"/>
              </a:ext>
            </a:extLst>
          </p:cNvPr>
          <p:cNvSpPr txBox="1"/>
          <p:nvPr/>
        </p:nvSpPr>
        <p:spPr>
          <a:xfrm>
            <a:off x="314036" y="549740"/>
            <a:ext cx="11230955" cy="751586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660066"/>
              </a:buClr>
              <a:buSzPts val="1800"/>
            </a:pPr>
            <a:r>
              <a:rPr lang="en-IN" sz="1500" b="1" dirty="0">
                <a:solidFill>
                  <a:srgbClr val="990000"/>
                </a:solidFill>
                <a:latin typeface="Times New Roman"/>
                <a:ea typeface="Times New Roman"/>
                <a:cs typeface="Times New Roman"/>
                <a:sym typeface="Times New Roman"/>
              </a:rPr>
              <a:t>References:</a:t>
            </a:r>
          </a:p>
          <a:p>
            <a:pPr marL="228600" marR="0" lvl="0" indent="-228600" algn="just" rtl="0">
              <a:lnSpc>
                <a:spcPct val="120000"/>
              </a:lnSpc>
              <a:spcBef>
                <a:spcPts val="0"/>
              </a:spcBef>
              <a:spcAft>
                <a:spcPts val="0"/>
              </a:spcAft>
              <a:buClr>
                <a:srgbClr val="660066"/>
              </a:buClr>
              <a:buSzPts val="1800"/>
              <a:buFont typeface="+mj-lt"/>
              <a:buAutoNum type="arabicPeriod"/>
            </a:pPr>
            <a:r>
              <a:rPr lang="en-IN" sz="1300" dirty="0">
                <a:solidFill>
                  <a:srgbClr val="000099"/>
                </a:solidFill>
                <a:latin typeface="Times New Roman"/>
                <a:ea typeface="Times New Roman"/>
                <a:cs typeface="Times New Roman"/>
                <a:sym typeface="Times New Roman"/>
              </a:rPr>
              <a:t>Amit Bandyopadhyay, </a:t>
            </a:r>
            <a:r>
              <a:rPr lang="en-IN" sz="1300" dirty="0" err="1">
                <a:solidFill>
                  <a:srgbClr val="000099"/>
                </a:solidFill>
                <a:latin typeface="Times New Roman"/>
                <a:ea typeface="Times New Roman"/>
                <a:cs typeface="Times New Roman"/>
                <a:sym typeface="Times New Roman"/>
              </a:rPr>
              <a:t>Yanning</a:t>
            </a:r>
            <a:r>
              <a:rPr lang="en-IN" sz="1300" dirty="0">
                <a:solidFill>
                  <a:srgbClr val="000099"/>
                </a:solidFill>
                <a:latin typeface="Times New Roman"/>
                <a:ea typeface="Times New Roman"/>
                <a:cs typeface="Times New Roman"/>
                <a:sym typeface="Times New Roman"/>
              </a:rPr>
              <a:t> Zhang, </a:t>
            </a:r>
            <a:r>
              <a:rPr lang="en-IN" sz="1300" dirty="0" err="1">
                <a:solidFill>
                  <a:srgbClr val="000099"/>
                </a:solidFill>
                <a:latin typeface="Times New Roman"/>
                <a:ea typeface="Times New Roman"/>
                <a:cs typeface="Times New Roman"/>
                <a:sym typeface="Times New Roman"/>
              </a:rPr>
              <a:t>Susmita</a:t>
            </a:r>
            <a:r>
              <a:rPr lang="en-IN" sz="1300" dirty="0">
                <a:solidFill>
                  <a:srgbClr val="000099"/>
                </a:solidFill>
                <a:latin typeface="Times New Roman"/>
                <a:ea typeface="Times New Roman"/>
                <a:cs typeface="Times New Roman"/>
                <a:sym typeface="Times New Roman"/>
              </a:rPr>
              <a:t> Bose, Recent developments in metal additive manufacturing, Current Opinion in Chemical Engineering, Volume 28, 2020, Pages 96-104, ISSN 2211-3398,</a:t>
            </a:r>
            <a:r>
              <a:rPr lang="en-IN" sz="1300" dirty="0">
                <a:solidFill>
                  <a:srgbClr val="000099"/>
                </a:solidFill>
                <a:latin typeface="Times New Roman"/>
                <a:ea typeface="Times New Roman"/>
                <a:cs typeface="Times New Roman"/>
                <a:sym typeface="Times New Roman"/>
                <a:hlinkClick r:id="rId2"/>
              </a:rPr>
              <a:t>https://doi.org/10.1016/j.coche.2020.03.001</a:t>
            </a:r>
            <a:r>
              <a:rPr lang="en-IN" sz="1300" dirty="0">
                <a:solidFill>
                  <a:srgbClr val="000099"/>
                </a:solidFill>
                <a:latin typeface="Times New Roman"/>
                <a:ea typeface="Times New Roman"/>
                <a:cs typeface="Times New Roman"/>
                <a:sym typeface="Times New Roman"/>
              </a:rPr>
              <a:t>.</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dirty="0">
                <a:solidFill>
                  <a:srgbClr val="000099"/>
                </a:solidFill>
                <a:latin typeface="Times New Roman"/>
                <a:ea typeface="Times New Roman"/>
                <a:cs typeface="Times New Roman"/>
                <a:sym typeface="Times New Roman"/>
              </a:rPr>
              <a:t>Shah, Abid &amp; Aliyev, </a:t>
            </a:r>
            <a:r>
              <a:rPr lang="en-US" sz="1300" dirty="0" err="1">
                <a:solidFill>
                  <a:srgbClr val="000099"/>
                </a:solidFill>
                <a:latin typeface="Times New Roman"/>
                <a:ea typeface="Times New Roman"/>
                <a:cs typeface="Times New Roman"/>
                <a:sym typeface="Times New Roman"/>
              </a:rPr>
              <a:t>Rezo</a:t>
            </a:r>
            <a:r>
              <a:rPr lang="en-US" sz="1300" dirty="0">
                <a:solidFill>
                  <a:srgbClr val="000099"/>
                </a:solidFill>
                <a:latin typeface="Times New Roman"/>
                <a:ea typeface="Times New Roman"/>
                <a:cs typeface="Times New Roman"/>
                <a:sym typeface="Times New Roman"/>
              </a:rPr>
              <a:t> &amp; </a:t>
            </a:r>
            <a:r>
              <a:rPr lang="en-US" sz="1300" dirty="0" err="1">
                <a:solidFill>
                  <a:srgbClr val="000099"/>
                </a:solidFill>
                <a:latin typeface="Times New Roman"/>
                <a:ea typeface="Times New Roman"/>
                <a:cs typeface="Times New Roman"/>
                <a:sym typeface="Times New Roman"/>
              </a:rPr>
              <a:t>Zeidler</a:t>
            </a:r>
            <a:r>
              <a:rPr lang="en-US" sz="1300" dirty="0">
                <a:solidFill>
                  <a:srgbClr val="000099"/>
                </a:solidFill>
                <a:latin typeface="Times New Roman"/>
                <a:ea typeface="Times New Roman"/>
                <a:cs typeface="Times New Roman"/>
                <a:sym typeface="Times New Roman"/>
              </a:rPr>
              <a:t>, Henning &amp; </a:t>
            </a:r>
            <a:r>
              <a:rPr lang="en-US" sz="1300" dirty="0" err="1">
                <a:solidFill>
                  <a:srgbClr val="000099"/>
                </a:solidFill>
                <a:latin typeface="Times New Roman"/>
                <a:ea typeface="Times New Roman"/>
                <a:cs typeface="Times New Roman"/>
                <a:sym typeface="Times New Roman"/>
              </a:rPr>
              <a:t>Krinke</a:t>
            </a:r>
            <a:r>
              <a:rPr lang="en-US" sz="1300" dirty="0">
                <a:solidFill>
                  <a:srgbClr val="000099"/>
                </a:solidFill>
                <a:latin typeface="Times New Roman"/>
                <a:ea typeface="Times New Roman"/>
                <a:cs typeface="Times New Roman"/>
                <a:sym typeface="Times New Roman"/>
              </a:rPr>
              <a:t>, Stefan. (2023). A Review of the Recent Developments and Challenges in Wire Arc Additive Manufacturing (WAAM) Process. Journal of Manufacturing and Materials Processing. 7. 97. 10.3390/jmmp7030097. </a:t>
            </a:r>
            <a:r>
              <a:rPr lang="en-IN" sz="1300" dirty="0">
                <a:solidFill>
                  <a:srgbClr val="000099"/>
                </a:solidFill>
                <a:latin typeface="Times New Roman"/>
                <a:ea typeface="Times New Roman"/>
                <a:cs typeface="Times New Roman"/>
                <a:sym typeface="Times New Roman"/>
              </a:rPr>
              <a:t>.</a:t>
            </a:r>
          </a:p>
          <a:p>
            <a:pPr marL="228600" indent="-228600" algn="just">
              <a:lnSpc>
                <a:spcPct val="120000"/>
              </a:lnSpc>
              <a:buClr>
                <a:srgbClr val="660066"/>
              </a:buClr>
              <a:buSzPts val="1800"/>
              <a:buFont typeface="+mj-lt"/>
              <a:buAutoNum type="arabicPeriod"/>
            </a:pPr>
            <a:r>
              <a:rPr lang="en-IN" sz="1300" i="1" dirty="0">
                <a:solidFill>
                  <a:schemeClr val="accent1">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Kai </a:t>
            </a:r>
            <a:r>
              <a:rPr lang="en-IN" sz="1300" i="1" dirty="0" err="1">
                <a:solidFill>
                  <a:schemeClr val="accent1">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Treutler</a:t>
            </a:r>
            <a:r>
              <a:rPr lang="en-IN" sz="1300" i="1" dirty="0">
                <a:solidFill>
                  <a:schemeClr val="accent1">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IN" sz="1300" i="1" dirty="0">
                <a:solidFill>
                  <a:schemeClr val="accent1">
                    <a:lumMod val="50000"/>
                  </a:schemeClr>
                </a:solidFill>
                <a:latin typeface="Times New Roman" panose="02020603050405020304" pitchFamily="18" charset="0"/>
                <a:cs typeface="Times New Roman" panose="02020603050405020304" pitchFamily="18" charset="0"/>
              </a:rPr>
              <a:t> et al., 2021, </a:t>
            </a:r>
            <a:r>
              <a:rPr lang="en-US" sz="1300" i="1" dirty="0">
                <a:solidFill>
                  <a:schemeClr val="accent1">
                    <a:lumMod val="50000"/>
                  </a:schemeClr>
                </a:solidFill>
                <a:latin typeface="Times New Roman" panose="02020603050405020304" pitchFamily="18" charset="0"/>
                <a:cs typeface="Times New Roman" panose="02020603050405020304" pitchFamily="18" charset="0"/>
              </a:rPr>
              <a:t>The Current State of Research of Wire Arc Additive Manufacturing (WAAM): A Review,</a:t>
            </a:r>
            <a:r>
              <a:rPr lang="en-US" sz="1300" dirty="0">
                <a:solidFill>
                  <a:schemeClr val="accent1">
                    <a:lumMod val="50000"/>
                  </a:schemeClr>
                </a:solidFill>
                <a:latin typeface="Times New Roman"/>
                <a:ea typeface="Times New Roman"/>
                <a:cs typeface="Times New Roman"/>
                <a:sym typeface="Times New Roman"/>
              </a:rPr>
              <a:t>.</a:t>
            </a:r>
          </a:p>
          <a:p>
            <a:pPr marL="228600" indent="-228600" algn="just">
              <a:lnSpc>
                <a:spcPct val="120000"/>
              </a:lnSpc>
              <a:buClr>
                <a:srgbClr val="660066"/>
              </a:buClr>
              <a:buSzPts val="1800"/>
              <a:buFont typeface="+mj-lt"/>
              <a:buAutoNum type="arabicPeriod"/>
            </a:pPr>
            <a:r>
              <a:rPr lang="en-US" sz="1300" i="1" dirty="0">
                <a:solidFill>
                  <a:schemeClr val="accent1">
                    <a:lumMod val="50000"/>
                  </a:schemeClr>
                </a:solidFill>
                <a:latin typeface="Times New Roman" panose="02020603050405020304" pitchFamily="18" charset="0"/>
                <a:cs typeface="Times New Roman" panose="02020603050405020304" pitchFamily="18" charset="0"/>
              </a:rPr>
              <a:t>Dr. </a:t>
            </a:r>
            <a:r>
              <a:rPr lang="en-IN" sz="1300" i="1" dirty="0">
                <a:solidFill>
                  <a:schemeClr val="accent1">
                    <a:lumMod val="50000"/>
                  </a:schemeClr>
                </a:solidFill>
                <a:latin typeface="Times New Roman" panose="02020603050405020304" pitchFamily="18" charset="0"/>
                <a:cs typeface="Times New Roman" panose="02020603050405020304" pitchFamily="18" charset="0"/>
              </a:rPr>
              <a:t>Vishwanath </a:t>
            </a:r>
            <a:r>
              <a:rPr lang="en-IN" sz="1300" i="1" dirty="0" err="1">
                <a:solidFill>
                  <a:schemeClr val="accent1">
                    <a:lumMod val="50000"/>
                  </a:schemeClr>
                </a:solidFill>
                <a:latin typeface="Times New Roman" panose="02020603050405020304" pitchFamily="18" charset="0"/>
                <a:cs typeface="Times New Roman" panose="02020603050405020304" pitchFamily="18" charset="0"/>
              </a:rPr>
              <a:t>Nagallapati</a:t>
            </a:r>
            <a:r>
              <a:rPr lang="en-IN" sz="1300" i="1" dirty="0">
                <a:solidFill>
                  <a:schemeClr val="accent1">
                    <a:lumMod val="50000"/>
                  </a:schemeClr>
                </a:solidFill>
                <a:latin typeface="Times New Roman" panose="02020603050405020304" pitchFamily="18" charset="0"/>
                <a:cs typeface="Times New Roman" panose="02020603050405020304" pitchFamily="18" charset="0"/>
              </a:rPr>
              <a:t> et al, 2023, </a:t>
            </a:r>
            <a:r>
              <a:rPr lang="en-US" sz="1300" i="1" dirty="0">
                <a:solidFill>
                  <a:schemeClr val="accent1">
                    <a:lumMod val="50000"/>
                  </a:schemeClr>
                </a:solidFill>
                <a:latin typeface="Times New Roman" panose="02020603050405020304" pitchFamily="18" charset="0"/>
                <a:cs typeface="Times New Roman" panose="02020603050405020304" pitchFamily="18" charset="0"/>
              </a:rPr>
              <a:t>A Study on Various Thermal management approaches for Wire Arc Additive Manufacturing Process </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dirty="0">
                <a:solidFill>
                  <a:srgbClr val="000099"/>
                </a:solidFill>
                <a:latin typeface="Times New Roman"/>
                <a:ea typeface="Times New Roman"/>
                <a:cs typeface="Times New Roman"/>
                <a:sym typeface="Times New Roman"/>
              </a:rPr>
              <a:t>https://www.cisc-icca.ca/opportunities-for-wire-arc-additive-manufacturing-in-steel-structures/</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dirty="0">
                <a:solidFill>
                  <a:srgbClr val="000099"/>
                </a:solidFill>
                <a:latin typeface="Times New Roman"/>
                <a:ea typeface="Times New Roman"/>
                <a:cs typeface="Times New Roman"/>
                <a:sym typeface="Times New Roman"/>
              </a:rPr>
              <a:t>Hua Tan, </a:t>
            </a:r>
            <a:r>
              <a:rPr lang="en-US" sz="1300" dirty="0" err="1">
                <a:solidFill>
                  <a:srgbClr val="000099"/>
                </a:solidFill>
                <a:latin typeface="Times New Roman"/>
                <a:ea typeface="Times New Roman"/>
                <a:cs typeface="Times New Roman"/>
                <a:sym typeface="Times New Roman"/>
              </a:rPr>
              <a:t>Yanbo</a:t>
            </a:r>
            <a:r>
              <a:rPr lang="en-US" sz="1300" dirty="0">
                <a:solidFill>
                  <a:srgbClr val="000099"/>
                </a:solidFill>
                <a:latin typeface="Times New Roman"/>
                <a:ea typeface="Times New Roman"/>
                <a:cs typeface="Times New Roman"/>
                <a:sym typeface="Times New Roman"/>
              </a:rPr>
              <a:t> Fang, </a:t>
            </a:r>
            <a:r>
              <a:rPr lang="en-US" sz="1300" dirty="0" err="1">
                <a:solidFill>
                  <a:srgbClr val="000099"/>
                </a:solidFill>
                <a:latin typeface="Times New Roman"/>
                <a:ea typeface="Times New Roman"/>
                <a:cs typeface="Times New Roman"/>
                <a:sym typeface="Times New Roman"/>
              </a:rPr>
              <a:t>Chongliang</a:t>
            </a:r>
            <a:r>
              <a:rPr lang="en-US" sz="1300" dirty="0">
                <a:solidFill>
                  <a:srgbClr val="000099"/>
                </a:solidFill>
                <a:latin typeface="Times New Roman"/>
                <a:ea typeface="Times New Roman"/>
                <a:cs typeface="Times New Roman"/>
                <a:sym typeface="Times New Roman"/>
              </a:rPr>
              <a:t> Zhong, Zihao Yuan, Wei Fan, </a:t>
            </a:r>
            <a:r>
              <a:rPr lang="en-US" sz="1300" dirty="0" err="1">
                <a:solidFill>
                  <a:srgbClr val="000099"/>
                </a:solidFill>
                <a:latin typeface="Times New Roman"/>
                <a:ea typeface="Times New Roman"/>
                <a:cs typeface="Times New Roman"/>
                <a:sym typeface="Times New Roman"/>
              </a:rPr>
              <a:t>Zuo</a:t>
            </a:r>
            <a:r>
              <a:rPr lang="en-US" sz="1300" dirty="0">
                <a:solidFill>
                  <a:srgbClr val="000099"/>
                </a:solidFill>
                <a:latin typeface="Times New Roman"/>
                <a:ea typeface="Times New Roman"/>
                <a:cs typeface="Times New Roman"/>
                <a:sym typeface="Times New Roman"/>
              </a:rPr>
              <a:t> Li, Jing Chen, Xin Lin, Investigation of heating behavior of laser beam on powder stream in directed energy deposition, Surface and Coatings </a:t>
            </a:r>
            <a:r>
              <a:rPr lang="en-US" sz="1300" dirty="0" err="1">
                <a:solidFill>
                  <a:srgbClr val="000099"/>
                </a:solidFill>
                <a:latin typeface="Times New Roman"/>
                <a:ea typeface="Times New Roman"/>
                <a:cs typeface="Times New Roman"/>
                <a:sym typeface="Times New Roman"/>
              </a:rPr>
              <a:t>Technology,Volume</a:t>
            </a:r>
            <a:r>
              <a:rPr lang="en-US" sz="1300" dirty="0">
                <a:solidFill>
                  <a:srgbClr val="000099"/>
                </a:solidFill>
                <a:latin typeface="Times New Roman"/>
                <a:ea typeface="Times New Roman"/>
                <a:cs typeface="Times New Roman"/>
                <a:sym typeface="Times New Roman"/>
              </a:rPr>
              <a:t> 397, 2020,126061,ISSN 0257-8972,https://doi.org/10.1016/j.surfcoat.2020.126061.</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dirty="0" err="1">
                <a:solidFill>
                  <a:srgbClr val="000099"/>
                </a:solidFill>
                <a:latin typeface="Times New Roman"/>
                <a:ea typeface="Times New Roman"/>
                <a:cs typeface="Times New Roman"/>
                <a:sym typeface="Times New Roman"/>
              </a:rPr>
              <a:t>Xiaolei</a:t>
            </a:r>
            <a:r>
              <a:rPr lang="en-US" sz="1300" dirty="0">
                <a:solidFill>
                  <a:srgbClr val="000099"/>
                </a:solidFill>
                <a:latin typeface="Times New Roman"/>
                <a:ea typeface="Times New Roman"/>
                <a:cs typeface="Times New Roman"/>
                <a:sym typeface="Times New Roman"/>
              </a:rPr>
              <a:t>, Li &amp; Wang, </a:t>
            </a:r>
            <a:r>
              <a:rPr lang="en-US" sz="1300" dirty="0" err="1">
                <a:solidFill>
                  <a:srgbClr val="000099"/>
                </a:solidFill>
                <a:latin typeface="Times New Roman"/>
                <a:ea typeface="Times New Roman"/>
                <a:cs typeface="Times New Roman"/>
                <a:sym typeface="Times New Roman"/>
              </a:rPr>
              <a:t>Pengyu</a:t>
            </a:r>
            <a:r>
              <a:rPr lang="en-US" sz="1300" dirty="0">
                <a:solidFill>
                  <a:srgbClr val="000099"/>
                </a:solidFill>
                <a:latin typeface="Times New Roman"/>
                <a:ea typeface="Times New Roman"/>
                <a:cs typeface="Times New Roman"/>
                <a:sym typeface="Times New Roman"/>
              </a:rPr>
              <a:t> &amp; Song, Wenhua &amp; Gao, Wei. (2023). Modal wavenumber estimation by combining physical informed neural network. The Journal of the Acoustical Society of America. 153. 2637. 10.1121/10.0019305. </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i="1" dirty="0" err="1">
                <a:effectLst/>
                <a:latin typeface="Times New Roman" panose="02020603050405020304" pitchFamily="18" charset="0"/>
                <a:cs typeface="Times New Roman" panose="02020603050405020304" pitchFamily="18" charset="0"/>
              </a:rPr>
              <a:t>Nasiri</a:t>
            </a:r>
            <a:r>
              <a:rPr lang="en-US" sz="1300" i="1" dirty="0">
                <a:effectLst/>
                <a:latin typeface="Times New Roman" panose="02020603050405020304" pitchFamily="18" charset="0"/>
                <a:cs typeface="Times New Roman" panose="02020603050405020304" pitchFamily="18" charset="0"/>
              </a:rPr>
              <a:t>, M.B., </a:t>
            </a:r>
            <a:r>
              <a:rPr lang="en-US" sz="1300" i="1" dirty="0" err="1">
                <a:effectLst/>
                <a:latin typeface="Times New Roman" panose="02020603050405020304" pitchFamily="18" charset="0"/>
                <a:cs typeface="Times New Roman" panose="02020603050405020304" pitchFamily="18" charset="0"/>
              </a:rPr>
              <a:t>Enzinger</a:t>
            </a:r>
            <a:r>
              <a:rPr lang="en-US" sz="1300" i="1" dirty="0">
                <a:effectLst/>
                <a:latin typeface="Times New Roman" panose="02020603050405020304" pitchFamily="18" charset="0"/>
                <a:cs typeface="Times New Roman" panose="02020603050405020304" pitchFamily="18" charset="0"/>
              </a:rPr>
              <a:t>, N. 2019, An analytical solution for temperature, distribution in fillet arc welding based on an adaptive function </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i="1" dirty="0" err="1">
                <a:effectLst/>
                <a:latin typeface="Times New Roman" panose="02020603050405020304" pitchFamily="18" charset="0"/>
                <a:cs typeface="Times New Roman" panose="02020603050405020304" pitchFamily="18" charset="0"/>
              </a:rPr>
              <a:t>Mohebbi</a:t>
            </a:r>
            <a:r>
              <a:rPr lang="en-US" sz="1300" i="1" dirty="0">
                <a:effectLst/>
                <a:latin typeface="Times New Roman" panose="02020603050405020304" pitchFamily="18" charset="0"/>
                <a:cs typeface="Times New Roman" panose="02020603050405020304" pitchFamily="18" charset="0"/>
              </a:rPr>
              <a:t>, M.S., </a:t>
            </a:r>
            <a:r>
              <a:rPr lang="en-US" sz="1300" i="1" dirty="0" err="1">
                <a:effectLst/>
                <a:latin typeface="Times New Roman" panose="02020603050405020304" pitchFamily="18" charset="0"/>
                <a:cs typeface="Times New Roman" panose="02020603050405020304" pitchFamily="18" charset="0"/>
              </a:rPr>
              <a:t>Kühl</a:t>
            </a:r>
            <a:r>
              <a:rPr lang="en-US" sz="1300" i="1" dirty="0">
                <a:effectLst/>
                <a:latin typeface="Times New Roman" panose="02020603050405020304" pitchFamily="18" charset="0"/>
                <a:cs typeface="Times New Roman" panose="02020603050405020304" pitchFamily="18" charset="0"/>
              </a:rPr>
              <a:t>, M. &amp; Ploshikhin,,2018,  V </a:t>
            </a:r>
            <a:r>
              <a:rPr kumimoji="0" lang="en-US" altLang="en-US" sz="1300" i="1" strike="noStrike" cap="none" normalizeH="0" baseline="0" dirty="0">
                <a:ln>
                  <a:noFill/>
                </a:ln>
                <a:effectLst/>
                <a:latin typeface="Times New Roman" panose="02020603050405020304" pitchFamily="18" charset="0"/>
                <a:cs typeface="Times New Roman" panose="02020603050405020304" pitchFamily="18" charset="0"/>
              </a:rPr>
              <a:t>Analytical process model for wire + arc additive manufacturing </a:t>
            </a:r>
          </a:p>
          <a:p>
            <a:pPr marL="228600" marR="0" lvl="0" indent="-228600" algn="just" rtl="0">
              <a:lnSpc>
                <a:spcPct val="120000"/>
              </a:lnSpc>
              <a:spcBef>
                <a:spcPts val="0"/>
              </a:spcBef>
              <a:spcAft>
                <a:spcPts val="0"/>
              </a:spcAft>
              <a:buClr>
                <a:srgbClr val="660066"/>
              </a:buClr>
              <a:buSzPts val="1800"/>
              <a:buFont typeface="+mj-lt"/>
              <a:buAutoNum type="arabicPeriod"/>
            </a:pPr>
            <a:r>
              <a:rPr lang="en-US" sz="1300" i="1" dirty="0">
                <a:latin typeface="Times New Roman" panose="02020603050405020304" pitchFamily="18" charset="0"/>
                <a:cs typeface="Times New Roman" panose="02020603050405020304" pitchFamily="18" charset="0"/>
              </a:rPr>
              <a:t>Filippo </a:t>
            </a:r>
            <a:r>
              <a:rPr lang="en-US" sz="1300" i="1" dirty="0" err="1">
                <a:latin typeface="Times New Roman" panose="02020603050405020304" pitchFamily="18" charset="0"/>
                <a:cs typeface="Times New Roman" panose="02020603050405020304" pitchFamily="18" charset="0"/>
              </a:rPr>
              <a:t>Montevecchi</a:t>
            </a:r>
            <a:r>
              <a:rPr lang="en-US" sz="1300" i="1" dirty="0">
                <a:latin typeface="Times New Roman" panose="02020603050405020304" pitchFamily="18" charset="0"/>
                <a:cs typeface="Times New Roman" panose="02020603050405020304" pitchFamily="18" charset="0"/>
              </a:rPr>
              <a:t>  et al.,  2016, Finite Element mesh coarsening for effective distortion prediction in Wire Arc Additive Manufacturing</a:t>
            </a:r>
            <a:r>
              <a:rPr lang="en-IN" sz="1300" dirty="0">
                <a:solidFill>
                  <a:srgbClr val="7030A0"/>
                </a:solidFill>
                <a:latin typeface="Times New Roman"/>
                <a:ea typeface="Times New Roman"/>
                <a:cs typeface="Times New Roman"/>
                <a:sym typeface="Times New Roman"/>
              </a:rPr>
              <a:t> </a:t>
            </a:r>
          </a:p>
          <a:p>
            <a:pPr marL="228600" indent="-228600" algn="just">
              <a:lnSpc>
                <a:spcPct val="120000"/>
              </a:lnSpc>
              <a:buClr>
                <a:srgbClr val="660066"/>
              </a:buClr>
              <a:buSzPts val="1800"/>
              <a:buFont typeface="+mj-lt"/>
              <a:buAutoNum type="arabicPeriod"/>
            </a:pPr>
            <a:r>
              <a:rPr lang="en-US" sz="1300" i="1"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Denlinger et al., 2014</a:t>
            </a:r>
            <a:r>
              <a:rPr lang="en-US" sz="1300" i="1" u="none" strike="noStrike" dirty="0">
                <a:effectLst/>
                <a:latin typeface="Times New Roman" panose="02020603050405020304" pitchFamily="18" charset="0"/>
                <a:cs typeface="Times New Roman" panose="02020603050405020304" pitchFamily="18" charset="0"/>
              </a:rPr>
              <a:t> </a:t>
            </a:r>
            <a:r>
              <a:rPr lang="en-US" sz="1300" i="1" dirty="0">
                <a:effectLst/>
                <a:latin typeface="Times New Roman" panose="02020603050405020304" pitchFamily="18" charset="0"/>
                <a:cs typeface="Times New Roman" panose="02020603050405020304" pitchFamily="18" charset="0"/>
              </a:rPr>
              <a:t>and </a:t>
            </a:r>
            <a:r>
              <a:rPr lang="en-US" sz="1300" i="1" u="none" strike="noStrike" dirty="0" err="1">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Jayanath</a:t>
            </a:r>
            <a:r>
              <a:rPr lang="en-US" sz="1300" i="1"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and </a:t>
            </a:r>
            <a:r>
              <a:rPr lang="en-US" sz="1300" i="1" u="none" strike="noStrike" dirty="0" err="1">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Achuthan</a:t>
            </a:r>
            <a:r>
              <a:rPr lang="en-US" sz="1300" i="1"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2018</a:t>
            </a:r>
            <a:r>
              <a:rPr lang="en-US" sz="1300" i="1" dirty="0">
                <a:effectLst/>
                <a:latin typeface="Times New Roman" panose="02020603050405020304" pitchFamily="18" charset="0"/>
                <a:cs typeface="Times New Roman" panose="02020603050405020304" pitchFamily="18" charset="0"/>
              </a:rPr>
              <a:t>)</a:t>
            </a:r>
          </a:p>
          <a:p>
            <a:pPr marL="228600" indent="-228600" algn="just">
              <a:lnSpc>
                <a:spcPct val="120000"/>
              </a:lnSpc>
              <a:buClr>
                <a:srgbClr val="660066"/>
              </a:buClr>
              <a:buSzPts val="1800"/>
              <a:buFont typeface="+mj-lt"/>
              <a:buAutoNum type="arabicPeriod"/>
            </a:pPr>
            <a:r>
              <a:rPr lang="en-US" sz="1300" i="1" dirty="0">
                <a:latin typeface="Times New Roman" panose="02020603050405020304" pitchFamily="18" charset="0"/>
                <a:cs typeface="Times New Roman" panose="02020603050405020304" pitchFamily="18" charset="0"/>
              </a:rPr>
              <a:t>Le, Van Thao &amp; </a:t>
            </a:r>
            <a:r>
              <a:rPr lang="en-US" sz="1300" i="1" dirty="0" err="1">
                <a:latin typeface="Times New Roman" panose="02020603050405020304" pitchFamily="18" charset="0"/>
                <a:cs typeface="Times New Roman" panose="02020603050405020304" pitchFamily="18" charset="0"/>
              </a:rPr>
              <a:t>Manh</a:t>
            </a:r>
            <a:r>
              <a:rPr lang="en-US" sz="1300" i="1" dirty="0">
                <a:latin typeface="Times New Roman" panose="02020603050405020304" pitchFamily="18" charset="0"/>
                <a:cs typeface="Times New Roman" panose="02020603050405020304" pitchFamily="18" charset="0"/>
              </a:rPr>
              <a:t> Cuong, Bui &amp; Thinh, Thinh-Quy-Duc &amp; Tran, </a:t>
            </a:r>
            <a:r>
              <a:rPr lang="en-US" sz="1300" i="1" dirty="0" err="1">
                <a:latin typeface="Times New Roman" panose="02020603050405020304" pitchFamily="18" charset="0"/>
                <a:cs typeface="Times New Roman" panose="02020603050405020304" pitchFamily="18" charset="0"/>
              </a:rPr>
              <a:t>Hoangson</a:t>
            </a:r>
            <a:r>
              <a:rPr lang="en-US" sz="1300" i="1" dirty="0">
                <a:latin typeface="Times New Roman" panose="02020603050405020304" pitchFamily="18" charset="0"/>
                <a:cs typeface="Times New Roman" panose="02020603050405020304" pitchFamily="18" charset="0"/>
              </a:rPr>
              <a:t> &amp; Tran, Xuan. (2022). Efficient prediction of thermal history in wire and arc-directed energy deposition combining machine learning and numerical simulation. 10.21203/rs.3.rs-2122807/v1.</a:t>
            </a:r>
          </a:p>
          <a:p>
            <a:pPr marL="228600" indent="-228600" algn="just">
              <a:lnSpc>
                <a:spcPct val="120000"/>
              </a:lnSpc>
              <a:buClr>
                <a:srgbClr val="660066"/>
              </a:buClr>
              <a:buSzPts val="1800"/>
              <a:buFont typeface="+mj-lt"/>
              <a:buAutoNum type="arabicPeriod"/>
            </a:pPr>
            <a:r>
              <a:rPr lang="en-US" sz="1300" i="1" dirty="0" err="1">
                <a:latin typeface="Times New Roman" panose="02020603050405020304" pitchFamily="18" charset="0"/>
                <a:cs typeface="Times New Roman" panose="02020603050405020304" pitchFamily="18" charset="0"/>
              </a:rPr>
              <a:t>Bappa</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Acherjee</a:t>
            </a:r>
            <a:r>
              <a:rPr lang="en-US" sz="1300" i="1" dirty="0">
                <a:latin typeface="Times New Roman" panose="02020603050405020304" pitchFamily="18" charset="0"/>
                <a:cs typeface="Times New Roman" panose="02020603050405020304" pitchFamily="18" charset="0"/>
              </a:rPr>
              <a:t>, Subrata Mondal, Bipan </a:t>
            </a:r>
            <a:r>
              <a:rPr lang="en-US" sz="1300" i="1" dirty="0" err="1">
                <a:latin typeface="Times New Roman" panose="02020603050405020304" pitchFamily="18" charset="0"/>
                <a:cs typeface="Times New Roman" panose="02020603050405020304" pitchFamily="18" charset="0"/>
              </a:rPr>
              <a:t>Tudu</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Dipten</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Misra,Application</a:t>
            </a:r>
            <a:r>
              <a:rPr lang="en-US" sz="1300" i="1" dirty="0">
                <a:latin typeface="Times New Roman" panose="02020603050405020304" pitchFamily="18" charset="0"/>
                <a:cs typeface="Times New Roman" panose="02020603050405020304" pitchFamily="18" charset="0"/>
              </a:rPr>
              <a:t> of artificial neural network for predicting weld quality in laser transmission welding of thermoplastics, Applied Soft </a:t>
            </a:r>
            <a:r>
              <a:rPr lang="en-US" sz="1300" i="1" dirty="0" err="1">
                <a:latin typeface="Times New Roman" panose="02020603050405020304" pitchFamily="18" charset="0"/>
                <a:cs typeface="Times New Roman" panose="02020603050405020304" pitchFamily="18" charset="0"/>
              </a:rPr>
              <a:t>Computing,Volume</a:t>
            </a:r>
            <a:r>
              <a:rPr lang="en-US" sz="1300" i="1" dirty="0">
                <a:latin typeface="Times New Roman" panose="02020603050405020304" pitchFamily="18" charset="0"/>
                <a:cs typeface="Times New Roman" panose="02020603050405020304" pitchFamily="18" charset="0"/>
              </a:rPr>
              <a:t> 11, Issue 2,2011, Pages 2548-2555, ISSN 1568-4946,https://doi.org/10.1016/j.asoc.2010.10.005. </a:t>
            </a:r>
          </a:p>
          <a:p>
            <a:pPr marL="228600" indent="-228600" algn="just">
              <a:lnSpc>
                <a:spcPct val="120000"/>
              </a:lnSpc>
              <a:buClr>
                <a:srgbClr val="660066"/>
              </a:buClr>
              <a:buSzPts val="1800"/>
              <a:buFont typeface="+mj-lt"/>
              <a:buAutoNum type="arabicPeriod"/>
            </a:pPr>
            <a:r>
              <a:rPr lang="en-US" sz="1300" i="0" dirty="0">
                <a:effectLst/>
                <a:latin typeface="Times New Roman" panose="02020603050405020304" pitchFamily="18" charset="0"/>
                <a:cs typeface="Times New Roman" panose="02020603050405020304" pitchFamily="18" charset="0"/>
              </a:rPr>
              <a:t>Navid et al.</a:t>
            </a:r>
            <a:r>
              <a:rPr lang="en-US" sz="1300" dirty="0">
                <a:latin typeface="Times New Roman" panose="02020603050405020304" pitchFamily="18" charset="0"/>
                <a:cs typeface="Times New Roman" panose="02020603050405020304" pitchFamily="18" charset="0"/>
              </a:rPr>
              <a:t>, </a:t>
            </a:r>
            <a:r>
              <a:rPr lang="en-US" sz="1300" i="0" dirty="0">
                <a:effectLst/>
                <a:latin typeface="Times New Roman" panose="02020603050405020304" pitchFamily="18" charset="0"/>
                <a:cs typeface="Times New Roman" panose="02020603050405020304" pitchFamily="18" charset="0"/>
              </a:rPr>
              <a:t>2020 , </a:t>
            </a:r>
            <a:r>
              <a:rPr kumimoji="0" lang="en-US" altLang="en-US" sz="1300" i="1" u="none" strike="noStrike" cap="none" normalizeH="0" baseline="0" dirty="0">
                <a:ln>
                  <a:noFill/>
                </a:ln>
                <a:effectLst/>
                <a:latin typeface="Times New Roman" panose="02020603050405020304" pitchFamily="18" charset="0"/>
                <a:cs typeface="Times New Roman" panose="02020603050405020304" pitchFamily="18" charset="0"/>
              </a:rPr>
              <a:t>A physics-informed machine learning approach for solving heat transfer equation in advanced manufacturing and engineering applications </a:t>
            </a:r>
          </a:p>
          <a:p>
            <a:pPr marL="228600" indent="-228600" algn="just">
              <a:lnSpc>
                <a:spcPct val="120000"/>
              </a:lnSpc>
              <a:buClr>
                <a:srgbClr val="660066"/>
              </a:buClr>
              <a:buSzPts val="1800"/>
              <a:buFont typeface="+mj-lt"/>
              <a:buAutoNum type="arabicPeriod"/>
            </a:pPr>
            <a:r>
              <a:rPr lang="en-IN" sz="1300" i="1" dirty="0">
                <a:effectLst/>
                <a:latin typeface="Times New Roman" panose="02020603050405020304" pitchFamily="18" charset="0"/>
                <a:cs typeface="Times New Roman" panose="02020603050405020304" pitchFamily="18" charset="0"/>
              </a:rPr>
              <a:t>Brett Bowman et al. 2023, </a:t>
            </a:r>
            <a:r>
              <a:rPr lang="en-US" sz="1300" i="1" dirty="0">
                <a:effectLst/>
                <a:latin typeface="Times New Roman" panose="02020603050405020304" pitchFamily="18" charset="0"/>
                <a:cs typeface="Times New Roman" panose="02020603050405020304" pitchFamily="18" charset="0"/>
              </a:rPr>
              <a:t>Physics-Informed Neural Networks for the Heat Equation with Source Term under Various Boundary Conditions</a:t>
            </a:r>
          </a:p>
          <a:p>
            <a:pPr marL="228600" indent="-228600" algn="just">
              <a:lnSpc>
                <a:spcPct val="120000"/>
              </a:lnSpc>
              <a:buClr>
                <a:srgbClr val="660066"/>
              </a:buClr>
              <a:buSzPts val="1800"/>
              <a:buFont typeface="+mj-lt"/>
              <a:buAutoNum type="arabicPeriod"/>
            </a:pPr>
            <a:r>
              <a:rPr lang="en-US" sz="1300" i="1" dirty="0">
                <a:effectLst/>
                <a:latin typeface="Times New Roman" panose="02020603050405020304" pitchFamily="18" charset="0"/>
                <a:cs typeface="Times New Roman" panose="02020603050405020304" pitchFamily="18" charset="0"/>
              </a:rPr>
              <a:t>Liao, S., Xue, T., Jeong, J. et al. Hybrid thermal modeling of additive manufacturing processes using physics-informed neural networks for temperature prediction and parameter identification. </a:t>
            </a:r>
            <a:r>
              <a:rPr lang="en-US" sz="1300" i="1" dirty="0" err="1">
                <a:effectLst/>
                <a:latin typeface="Times New Roman" panose="02020603050405020304" pitchFamily="18" charset="0"/>
                <a:cs typeface="Times New Roman" panose="02020603050405020304" pitchFamily="18" charset="0"/>
              </a:rPr>
              <a:t>Comput</a:t>
            </a:r>
            <a:r>
              <a:rPr lang="en-US" sz="1300" i="1" dirty="0">
                <a:effectLst/>
                <a:latin typeface="Times New Roman" panose="02020603050405020304" pitchFamily="18" charset="0"/>
                <a:cs typeface="Times New Roman" panose="02020603050405020304" pitchFamily="18" charset="0"/>
              </a:rPr>
              <a:t> Mech 72, 499–512 (2023). </a:t>
            </a:r>
            <a:r>
              <a:rPr lang="en-US" sz="1300" i="1"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https://doi.org/10.1007/s00466-022-02257-9</a:t>
            </a:r>
            <a:r>
              <a:rPr lang="en-US" sz="1300" i="1" dirty="0">
                <a:effectLst/>
                <a:latin typeface="Times New Roman" panose="02020603050405020304" pitchFamily="18" charset="0"/>
                <a:cs typeface="Times New Roman" panose="02020603050405020304" pitchFamily="18" charset="0"/>
              </a:rPr>
              <a:t> [23]</a:t>
            </a:r>
          </a:p>
          <a:p>
            <a:pPr marL="228600" indent="-228600" algn="just">
              <a:lnSpc>
                <a:spcPct val="120000"/>
              </a:lnSpc>
              <a:buClr>
                <a:srgbClr val="660066"/>
              </a:buClr>
              <a:buSzPts val="1800"/>
              <a:buFont typeface="+mj-lt"/>
              <a:buAutoNum type="arabicPeriod"/>
            </a:pPr>
            <a:endParaRPr kumimoji="0" lang="en-US" altLang="en-US" sz="1300" i="1" u="none" strike="noStrike" cap="none" normalizeH="0" baseline="0" dirty="0">
              <a:ln>
                <a:noFill/>
              </a:ln>
              <a:effectLst/>
              <a:latin typeface="Times New Roman" panose="02020603050405020304" pitchFamily="18" charset="0"/>
              <a:cs typeface="Times New Roman" panose="02020603050405020304" pitchFamily="18" charset="0"/>
            </a:endParaRPr>
          </a:p>
          <a:p>
            <a:pPr marL="228600" indent="-228600" algn="just">
              <a:lnSpc>
                <a:spcPct val="120000"/>
              </a:lnSpc>
              <a:buClr>
                <a:srgbClr val="660066"/>
              </a:buClr>
              <a:buSzPts val="1800"/>
              <a:buFont typeface="+mj-lt"/>
              <a:buAutoNum type="arabicPeriod"/>
            </a:pPr>
            <a:endParaRPr kumimoji="0" lang="en-US" altLang="en-US" sz="1300" i="1" u="none" strike="noStrike" cap="none" normalizeH="0" baseline="0" dirty="0">
              <a:ln>
                <a:noFill/>
              </a:ln>
              <a:effectLst/>
              <a:latin typeface="Times New Roman" panose="02020603050405020304" pitchFamily="18" charset="0"/>
              <a:cs typeface="Times New Roman" panose="02020603050405020304" pitchFamily="18" charset="0"/>
            </a:endParaRPr>
          </a:p>
          <a:p>
            <a:pPr marL="228600" indent="-228600" algn="just">
              <a:lnSpc>
                <a:spcPct val="120000"/>
              </a:lnSpc>
              <a:buClr>
                <a:srgbClr val="660066"/>
              </a:buClr>
              <a:buSzPts val="1800"/>
              <a:buFont typeface="+mj-lt"/>
              <a:buAutoNum type="arabicPeriod"/>
            </a:pPr>
            <a:endParaRPr lang="en-US" sz="1300" i="1" dirty="0">
              <a:latin typeface="Times New Roman" panose="02020603050405020304" pitchFamily="18" charset="0"/>
              <a:cs typeface="Times New Roman" panose="02020603050405020304" pitchFamily="18" charset="0"/>
            </a:endParaRPr>
          </a:p>
          <a:p>
            <a:pPr marL="228600" indent="-228600" algn="just">
              <a:lnSpc>
                <a:spcPct val="120000"/>
              </a:lnSpc>
              <a:buClr>
                <a:srgbClr val="660066"/>
              </a:buClr>
              <a:buSzPts val="1800"/>
              <a:buFont typeface="+mj-lt"/>
              <a:buAutoNum type="arabicPeriod"/>
            </a:pPr>
            <a:endParaRPr lang="en-US" sz="1300" i="1" dirty="0">
              <a:latin typeface="Times New Roman" panose="02020603050405020304" pitchFamily="18" charset="0"/>
              <a:cs typeface="Times New Roman" panose="02020603050405020304" pitchFamily="18" charset="0"/>
            </a:endParaRPr>
          </a:p>
          <a:p>
            <a:pPr marL="228600" indent="-228600" algn="just">
              <a:lnSpc>
                <a:spcPct val="120000"/>
              </a:lnSpc>
              <a:buClr>
                <a:srgbClr val="660066"/>
              </a:buClr>
              <a:buSzPts val="1800"/>
              <a:buFont typeface="+mj-lt"/>
              <a:buAutoNum type="arabicPeriod"/>
            </a:pPr>
            <a:endParaRPr lang="en-US" sz="1300" i="1" dirty="0">
              <a:latin typeface="Times New Roman" panose="02020603050405020304" pitchFamily="18" charset="0"/>
              <a:cs typeface="Times New Roman" panose="02020603050405020304" pitchFamily="18" charset="0"/>
            </a:endParaRPr>
          </a:p>
          <a:p>
            <a:pPr marR="0" lvl="0" algn="just" rtl="0">
              <a:lnSpc>
                <a:spcPct val="120000"/>
              </a:lnSpc>
              <a:spcBef>
                <a:spcPts val="0"/>
              </a:spcBef>
              <a:spcAft>
                <a:spcPts val="0"/>
              </a:spcAft>
              <a:buClr>
                <a:srgbClr val="660066"/>
              </a:buClr>
              <a:buSzPts val="1800"/>
            </a:pPr>
            <a:endParaRPr lang="en-IN" sz="1300" dirty="0">
              <a:solidFill>
                <a:srgbClr val="7030A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5082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B0342-6460-82A4-2DDF-938F0F57DB47}"/>
              </a:ext>
            </a:extLst>
          </p:cNvPr>
          <p:cNvSpPr>
            <a:spLocks noGrp="1"/>
          </p:cNvSpPr>
          <p:nvPr>
            <p:ph type="sldNum" sz="quarter" idx="12"/>
          </p:nvPr>
        </p:nvSpPr>
        <p:spPr/>
        <p:txBody>
          <a:bodyPr/>
          <a:lstStyle/>
          <a:p>
            <a:fld id="{0341D07B-65E6-4E3B-B725-8ED055DC581C}" type="slidenum">
              <a:rPr lang="en-IN" smtClean="0"/>
              <a:pPr/>
              <a:t>4</a:t>
            </a:fld>
            <a:endParaRPr lang="en-IN" dirty="0"/>
          </a:p>
        </p:txBody>
      </p:sp>
      <p:sp>
        <p:nvSpPr>
          <p:cNvPr id="11" name="TextBox 10">
            <a:extLst>
              <a:ext uri="{FF2B5EF4-FFF2-40B4-BE49-F238E27FC236}">
                <a16:creationId xmlns:a16="http://schemas.microsoft.com/office/drawing/2014/main" id="{8C52749F-702B-9209-F2D7-2C7704F13878}"/>
              </a:ext>
            </a:extLst>
          </p:cNvPr>
          <p:cNvSpPr txBox="1"/>
          <p:nvPr/>
        </p:nvSpPr>
        <p:spPr>
          <a:xfrm>
            <a:off x="231691" y="4321726"/>
            <a:ext cx="9415230" cy="1571584"/>
          </a:xfrm>
          <a:prstGeom prst="rect">
            <a:avLst/>
          </a:prstGeom>
          <a:noFill/>
        </p:spPr>
        <p:txBody>
          <a:bodyPr wrap="square" rtlCol="0">
            <a:spAutoFit/>
          </a:bodyPr>
          <a:lstStyle/>
          <a:p>
            <a:pPr>
              <a:lnSpc>
                <a:spcPct val="150000"/>
              </a:lnSpc>
            </a:pPr>
            <a:r>
              <a:rPr lang="en-US" b="1" dirty="0">
                <a:solidFill>
                  <a:srgbClr val="C00000"/>
                </a:solidFill>
                <a:latin typeface="Times New Roman" panose="02020603050405020304" pitchFamily="18" charset="0"/>
                <a:cs typeface="Times New Roman" panose="02020603050405020304" pitchFamily="18" charset="0"/>
              </a:rPr>
              <a:t>Challenges in L-DED-</a:t>
            </a:r>
          </a:p>
          <a:p>
            <a:pPr marL="800100" lvl="1" indent="-342900">
              <a:lnSpc>
                <a:spcPct val="150000"/>
              </a:lnSpc>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High Thermal Input – Can cause residual stresses and distortion.</a:t>
            </a: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Heat Affected Zone: Non-uniform properties throughout the built</a:t>
            </a:r>
          </a:p>
          <a:p>
            <a:pPr marL="800100" lvl="1" indent="-34290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Thermal Cracking: Risk of thermal cracking due to rapid cooling and heating cycles</a:t>
            </a:r>
          </a:p>
        </p:txBody>
      </p:sp>
      <p:sp>
        <p:nvSpPr>
          <p:cNvPr id="8" name="TextBox 7">
            <a:extLst>
              <a:ext uri="{FF2B5EF4-FFF2-40B4-BE49-F238E27FC236}">
                <a16:creationId xmlns:a16="http://schemas.microsoft.com/office/drawing/2014/main" id="{CCBB6019-04FF-B65A-224C-4AD25E8A0034}"/>
              </a:ext>
            </a:extLst>
          </p:cNvPr>
          <p:cNvSpPr txBox="1"/>
          <p:nvPr/>
        </p:nvSpPr>
        <p:spPr>
          <a:xfrm>
            <a:off x="-1" y="14145"/>
            <a:ext cx="12189485" cy="461665"/>
          </a:xfrm>
          <a:prstGeom prst="rect">
            <a:avLst/>
          </a:prstGeom>
          <a:noFill/>
        </p:spPr>
        <p:txBody>
          <a:bodyPr wrap="square">
            <a:spAutoFit/>
          </a:bodyPr>
          <a:lstStyle/>
          <a:p>
            <a:pPr algn="ctr"/>
            <a:r>
              <a:rPr lang="en-IN" sz="2400" b="1" dirty="0">
                <a:solidFill>
                  <a:srgbClr val="000099"/>
                </a:solidFill>
                <a:latin typeface="Times New Roman" panose="02020603050405020304" pitchFamily="18" charset="0"/>
                <a:cs typeface="Times New Roman" panose="02020603050405020304" pitchFamily="18" charset="0"/>
              </a:rPr>
              <a:t>Introduction</a:t>
            </a:r>
            <a:endParaRPr lang="en-IN" sz="2400" dirty="0">
              <a:solidFill>
                <a:srgbClr val="000099"/>
              </a:solidFill>
            </a:endParaRPr>
          </a:p>
        </p:txBody>
      </p:sp>
      <p:sp>
        <p:nvSpPr>
          <p:cNvPr id="25" name="TextBox 24">
            <a:extLst>
              <a:ext uri="{FF2B5EF4-FFF2-40B4-BE49-F238E27FC236}">
                <a16:creationId xmlns:a16="http://schemas.microsoft.com/office/drawing/2014/main" id="{D0EB605D-C3B6-AFCE-5E57-4C1C476EDB3E}"/>
              </a:ext>
            </a:extLst>
          </p:cNvPr>
          <p:cNvSpPr txBox="1"/>
          <p:nvPr/>
        </p:nvSpPr>
        <p:spPr>
          <a:xfrm>
            <a:off x="231691" y="2295993"/>
            <a:ext cx="7687013" cy="1845505"/>
          </a:xfrm>
          <a:prstGeom prst="rect">
            <a:avLst/>
          </a:prstGeom>
          <a:noFill/>
        </p:spPr>
        <p:txBody>
          <a:bodyPr wrap="square" rtlCol="0">
            <a:spAutoFit/>
          </a:bodyPr>
          <a:lstStyle/>
          <a:p>
            <a:pPr marL="285750" indent="-285750">
              <a:lnSpc>
                <a:spcPct val="130000"/>
              </a:lnSpc>
              <a:buFont typeface="Wingdings" panose="05000000000000000000" pitchFamily="2" charset="2"/>
              <a:buChar char="q"/>
            </a:pPr>
            <a:r>
              <a:rPr lang="en-IN" sz="1600" b="1" dirty="0">
                <a:solidFill>
                  <a:srgbClr val="C00000"/>
                </a:solidFill>
                <a:latin typeface="Times New Roman" panose="02020603050405020304" pitchFamily="18" charset="0"/>
                <a:cs typeface="Times New Roman" panose="02020603050405020304" pitchFamily="18" charset="0"/>
              </a:rPr>
              <a:t>Advantages of L-DED:</a:t>
            </a:r>
          </a:p>
          <a:p>
            <a:pPr marL="742950" lvl="1" indent="-285750">
              <a:lnSpc>
                <a:spcPct val="150000"/>
              </a:lnSpc>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High Deposition Rate: Achieves rates of 0.5 to 10 kg/h</a:t>
            </a:r>
          </a:p>
          <a:p>
            <a:pPr marL="742950" lvl="1" indent="-285750">
              <a:lnSpc>
                <a:spcPct val="150000"/>
              </a:lnSpc>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Versatility in Materials: Capable of processing a variety of metals and alloys such as titanium, stainless steel, and Inconel.</a:t>
            </a:r>
          </a:p>
          <a:p>
            <a:pPr marL="742950" lvl="1" indent="-285750" algn="just" eaLnBrk="0" fontAlgn="base" hangingPunct="0">
              <a:lnSpc>
                <a:spcPct val="150000"/>
              </a:lnSpc>
              <a:spcBef>
                <a:spcPct val="0"/>
              </a:spcBef>
              <a:spcAft>
                <a:spcPct val="0"/>
              </a:spcAft>
              <a:buFont typeface="Arial" panose="020B0604020202020204" pitchFamily="34" charset="0"/>
              <a:buChar char="•"/>
            </a:pP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Precision Control- Can control laser </a:t>
            </a:r>
            <a:r>
              <a:rPr lang="en-US" altLang="en-US" sz="1600" dirty="0" err="1">
                <a:solidFill>
                  <a:schemeClr val="accent1">
                    <a:lumMod val="50000"/>
                  </a:schemeClr>
                </a:solidFill>
                <a:latin typeface="Times New Roman" panose="02020603050405020304" pitchFamily="18" charset="0"/>
                <a:cs typeface="Times New Roman" panose="02020603050405020304" pitchFamily="18" charset="0"/>
              </a:rPr>
              <a:t>dia</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 resulting high detailed and accurate build</a:t>
            </a:r>
          </a:p>
        </p:txBody>
      </p:sp>
      <p:grpSp>
        <p:nvGrpSpPr>
          <p:cNvPr id="4" name="Group 3">
            <a:extLst>
              <a:ext uri="{FF2B5EF4-FFF2-40B4-BE49-F238E27FC236}">
                <a16:creationId xmlns:a16="http://schemas.microsoft.com/office/drawing/2014/main" id="{65294D7D-82CE-D2D6-1214-2540E9FC446D}"/>
              </a:ext>
            </a:extLst>
          </p:cNvPr>
          <p:cNvGrpSpPr/>
          <p:nvPr/>
        </p:nvGrpSpPr>
        <p:grpSpPr>
          <a:xfrm>
            <a:off x="231691" y="475810"/>
            <a:ext cx="12244881" cy="4837183"/>
            <a:chOff x="231691" y="475810"/>
            <a:chExt cx="12244881" cy="4837183"/>
          </a:xfrm>
        </p:grpSpPr>
        <p:grpSp>
          <p:nvGrpSpPr>
            <p:cNvPr id="12" name="Group 11">
              <a:extLst>
                <a:ext uri="{FF2B5EF4-FFF2-40B4-BE49-F238E27FC236}">
                  <a16:creationId xmlns:a16="http://schemas.microsoft.com/office/drawing/2014/main" id="{ECABC699-C9F8-3484-B1A8-943385D3B874}"/>
                </a:ext>
              </a:extLst>
            </p:cNvPr>
            <p:cNvGrpSpPr/>
            <p:nvPr/>
          </p:nvGrpSpPr>
          <p:grpSpPr>
            <a:xfrm>
              <a:off x="231691" y="475810"/>
              <a:ext cx="11696716" cy="4560184"/>
              <a:chOff x="231691" y="583910"/>
              <a:chExt cx="11696716" cy="4560184"/>
            </a:xfrm>
          </p:grpSpPr>
          <p:sp>
            <p:nvSpPr>
              <p:cNvPr id="24" name="TextBox 23">
                <a:extLst>
                  <a:ext uri="{FF2B5EF4-FFF2-40B4-BE49-F238E27FC236}">
                    <a16:creationId xmlns:a16="http://schemas.microsoft.com/office/drawing/2014/main" id="{9BEC79D5-3C46-486F-85C1-918E4BD9904C}"/>
                  </a:ext>
                </a:extLst>
              </p:cNvPr>
              <p:cNvSpPr txBox="1"/>
              <p:nvPr/>
            </p:nvSpPr>
            <p:spPr>
              <a:xfrm>
                <a:off x="231691" y="583910"/>
                <a:ext cx="11696716" cy="1525418"/>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IN" sz="1600" b="1" u="sng" dirty="0">
                    <a:solidFill>
                      <a:srgbClr val="C00000"/>
                    </a:solidFill>
                    <a:latin typeface="Times New Roman" panose="02020603050405020304" pitchFamily="18" charset="0"/>
                    <a:cs typeface="Times New Roman" panose="02020603050405020304" pitchFamily="18" charset="0"/>
                  </a:rPr>
                  <a:t>Laser Directed Energy deposition (L-DED):</a:t>
                </a:r>
                <a:r>
                  <a:rPr lang="en-IN" sz="1600" b="1" dirty="0">
                    <a:solidFill>
                      <a:srgbClr val="C00000"/>
                    </a:solidFill>
                    <a:latin typeface="Times New Roman" panose="02020603050405020304" pitchFamily="18" charset="0"/>
                    <a:cs typeface="Times New Roman" panose="02020603050405020304" pitchFamily="18" charset="0"/>
                  </a:rPr>
                  <a:t> </a:t>
                </a:r>
                <a:r>
                  <a:rPr lang="en-US" sz="1600" dirty="0">
                    <a:solidFill>
                      <a:schemeClr val="accent1">
                        <a:lumMod val="50000"/>
                      </a:schemeClr>
                    </a:solidFill>
                    <a:latin typeface="Times New Roman" panose="02020603050405020304" pitchFamily="18" charset="0"/>
                    <a:cs typeface="Times New Roman" panose="02020603050405020304" pitchFamily="18" charset="0"/>
                  </a:rPr>
                  <a:t>Laser Directed Energy Deposition (L-DED) uses fiber, diode, or CO2 lasers (500 W to 20 kW) to melt and deposit metal powder or wire feedstock. It achieves deposition rates of 0.5 to 10 kg/h with spot sizes of 0.5 to 3 mm and scanning speeds of 200 to 2000 mm/min. Suitable for titanium, stainless steel, and Inconel, L-DED is ideal for large-scale parts, complex geometries, and repairs, with real-time monitoring ensuring quality and efficiency.</a:t>
                </a:r>
              </a:p>
            </p:txBody>
          </p:sp>
          <p:pic>
            <p:nvPicPr>
              <p:cNvPr id="9" name="Picture 8" descr="A diagram of a laser beam&#10;&#10;Description automatically generated">
                <a:extLst>
                  <a:ext uri="{FF2B5EF4-FFF2-40B4-BE49-F238E27FC236}">
                    <a16:creationId xmlns:a16="http://schemas.microsoft.com/office/drawing/2014/main" id="{9ED9C391-BE53-AD43-DA3A-BE9D94B06E64}"/>
                  </a:ext>
                </a:extLst>
              </p:cNvPr>
              <p:cNvPicPr>
                <a:picLocks noChangeAspect="1"/>
              </p:cNvPicPr>
              <p:nvPr/>
            </p:nvPicPr>
            <p:blipFill rotWithShape="1">
              <a:blip r:embed="rId3">
                <a:extLst>
                  <a:ext uri="{28A0092B-C50C-407E-A947-70E740481C1C}">
                    <a14:useLocalDpi xmlns:a14="http://schemas.microsoft.com/office/drawing/2010/main" val="0"/>
                  </a:ext>
                </a:extLst>
              </a:blip>
              <a:srcRect l="2021" t="2569" r="58524"/>
              <a:stretch/>
            </p:blipFill>
            <p:spPr>
              <a:xfrm>
                <a:off x="8631936" y="1961034"/>
                <a:ext cx="2986207" cy="3183060"/>
              </a:xfrm>
              <a:prstGeom prst="rect">
                <a:avLst/>
              </a:prstGeom>
            </p:spPr>
          </p:pic>
        </p:grpSp>
        <p:sp>
          <p:nvSpPr>
            <p:cNvPr id="3" name="TextBox 2">
              <a:extLst>
                <a:ext uri="{FF2B5EF4-FFF2-40B4-BE49-F238E27FC236}">
                  <a16:creationId xmlns:a16="http://schemas.microsoft.com/office/drawing/2014/main" id="{DB822951-F95C-589E-F813-7E4819E24DB6}"/>
                </a:ext>
              </a:extLst>
            </p:cNvPr>
            <p:cNvSpPr txBox="1"/>
            <p:nvPr/>
          </p:nvSpPr>
          <p:spPr>
            <a:xfrm>
              <a:off x="8788492" y="5035994"/>
              <a:ext cx="3688080" cy="276999"/>
            </a:xfrm>
            <a:prstGeom prst="rect">
              <a:avLst/>
            </a:prstGeom>
            <a:noFill/>
          </p:spPr>
          <p:txBody>
            <a:bodyPr wrap="square" rtlCol="0">
              <a:spAutoFit/>
            </a:bodyPr>
            <a:lstStyle/>
            <a:p>
              <a:r>
                <a:rPr lang="en-US" sz="1200" i="1" dirty="0">
                  <a:solidFill>
                    <a:schemeClr val="accent1">
                      <a:lumMod val="50000"/>
                    </a:schemeClr>
                  </a:solidFill>
                  <a:latin typeface="Times New Roman" panose="02020603050405020304" pitchFamily="18" charset="0"/>
                  <a:cs typeface="Times New Roman" panose="02020603050405020304" pitchFamily="18" charset="0"/>
                </a:rPr>
                <a:t>Fig 6: Schematic of L-DED process [6]</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852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Logo&#10;&#10;Description automatically generated">
            <a:extLst>
              <a:ext uri="{FF2B5EF4-FFF2-40B4-BE49-F238E27FC236}">
                <a16:creationId xmlns:a16="http://schemas.microsoft.com/office/drawing/2014/main" id="{2DF10D6B-73E4-CA55-566D-065D7C0465D6}"/>
              </a:ext>
            </a:extLst>
          </p:cNvPr>
          <p:cNvPicPr>
            <a:picLocks noChangeAspect="1"/>
          </p:cNvPicPr>
          <p:nvPr/>
        </p:nvPicPr>
        <p:blipFill>
          <a:blip r:embed="rId2"/>
          <a:stretch>
            <a:fillRect/>
          </a:stretch>
        </p:blipFill>
        <p:spPr>
          <a:xfrm>
            <a:off x="228600" y="868870"/>
            <a:ext cx="11658600" cy="3672460"/>
          </a:xfrm>
          <a:prstGeom prst="rect">
            <a:avLst/>
          </a:prstGeom>
        </p:spPr>
      </p:pic>
      <p:sp>
        <p:nvSpPr>
          <p:cNvPr id="2" name="Slide Number Placeholder 1">
            <a:extLst>
              <a:ext uri="{FF2B5EF4-FFF2-40B4-BE49-F238E27FC236}">
                <a16:creationId xmlns:a16="http://schemas.microsoft.com/office/drawing/2014/main" id="{7480AAC9-8B3C-DEE4-10E1-6E6AAE2E97F9}"/>
              </a:ext>
            </a:extLst>
          </p:cNvPr>
          <p:cNvSpPr>
            <a:spLocks noGrp="1"/>
          </p:cNvSpPr>
          <p:nvPr>
            <p:ph type="sldNum" sz="quarter" idx="12"/>
          </p:nvPr>
        </p:nvSpPr>
        <p:spPr>
          <a:xfrm>
            <a:off x="8610600" y="6356350"/>
            <a:ext cx="2743200" cy="365125"/>
          </a:xfrm>
        </p:spPr>
        <p:txBody>
          <a:bodyPr>
            <a:normAutofit/>
          </a:bodyPr>
          <a:lstStyle/>
          <a:p>
            <a:pPr>
              <a:lnSpc>
                <a:spcPct val="90000"/>
              </a:lnSpc>
              <a:spcAft>
                <a:spcPts val="600"/>
              </a:spcAft>
            </a:pPr>
            <a:fld id="{0341D07B-65E6-4E3B-B725-8ED055DC581C}" type="slidenum">
              <a:rPr lang="en-IN">
                <a:solidFill>
                  <a:srgbClr val="FFFFFF"/>
                </a:solidFill>
              </a:rPr>
              <a:pPr>
                <a:lnSpc>
                  <a:spcPct val="90000"/>
                </a:lnSpc>
                <a:spcAft>
                  <a:spcPts val="600"/>
                </a:spcAft>
              </a:pPr>
              <a:t>40</a:t>
            </a:fld>
            <a:endParaRPr lang="en-IN">
              <a:solidFill>
                <a:srgbClr val="FFFFFF"/>
              </a:solidFill>
            </a:endParaRPr>
          </a:p>
        </p:txBody>
      </p:sp>
    </p:spTree>
    <p:extLst>
      <p:ext uri="{BB962C8B-B14F-4D97-AF65-F5344CB8AC3E}">
        <p14:creationId xmlns:p14="http://schemas.microsoft.com/office/powerpoint/2010/main" val="2111729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ED9052-6C1D-48DC-7C4F-316093CB858E}"/>
              </a:ext>
            </a:extLst>
          </p:cNvPr>
          <p:cNvSpPr>
            <a:spLocks noGrp="1"/>
          </p:cNvSpPr>
          <p:nvPr>
            <p:ph type="sldNum" sz="quarter" idx="12"/>
          </p:nvPr>
        </p:nvSpPr>
        <p:spPr/>
        <p:txBody>
          <a:bodyPr/>
          <a:lstStyle/>
          <a:p>
            <a:fld id="{0341D07B-65E6-4E3B-B725-8ED055DC581C}" type="slidenum">
              <a:rPr lang="en-IN" smtClean="0"/>
              <a:pPr/>
              <a:t>41</a:t>
            </a:fld>
            <a:endParaRPr lang="en-IN" dirty="0"/>
          </a:p>
        </p:txBody>
      </p:sp>
      <p:sp>
        <p:nvSpPr>
          <p:cNvPr id="3" name="TextBox 2">
            <a:extLst>
              <a:ext uri="{FF2B5EF4-FFF2-40B4-BE49-F238E27FC236}">
                <a16:creationId xmlns:a16="http://schemas.microsoft.com/office/drawing/2014/main" id="{220A7ABC-D92A-50CF-18C3-3CCA86D6CDB9}"/>
              </a:ext>
            </a:extLst>
          </p:cNvPr>
          <p:cNvSpPr txBox="1"/>
          <p:nvPr/>
        </p:nvSpPr>
        <p:spPr>
          <a:xfrm>
            <a:off x="101600" y="2579076"/>
            <a:ext cx="11980985" cy="584775"/>
          </a:xfrm>
          <a:prstGeom prst="rect">
            <a:avLst/>
          </a:prstGeom>
          <a:noFill/>
        </p:spPr>
        <p:txBody>
          <a:bodyPr wrap="square" rtlCol="0">
            <a:spAutoFit/>
          </a:bodyPr>
          <a:lstStyle/>
          <a:p>
            <a:pPr algn="ctr"/>
            <a:r>
              <a:rPr lang="en-US" sz="3200" b="1" i="1" dirty="0">
                <a:solidFill>
                  <a:srgbClr val="000099"/>
                </a:solidFill>
                <a:latin typeface="Times New Roman" panose="02020603050405020304" pitchFamily="18" charset="0"/>
                <a:cs typeface="Times New Roman" panose="02020603050405020304" pitchFamily="18" charset="0"/>
              </a:rPr>
              <a:t>Supplementary Slides</a:t>
            </a:r>
          </a:p>
        </p:txBody>
      </p:sp>
    </p:spTree>
    <p:extLst>
      <p:ext uri="{BB962C8B-B14F-4D97-AF65-F5344CB8AC3E}">
        <p14:creationId xmlns:p14="http://schemas.microsoft.com/office/powerpoint/2010/main" val="1088291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4D41CC-FAF7-5693-33A4-DA7EEAB47FA1}"/>
              </a:ext>
            </a:extLst>
          </p:cNvPr>
          <p:cNvSpPr>
            <a:spLocks noGrp="1"/>
          </p:cNvSpPr>
          <p:nvPr>
            <p:ph type="sldNum" sz="quarter" idx="12"/>
          </p:nvPr>
        </p:nvSpPr>
        <p:spPr/>
        <p:txBody>
          <a:bodyPr/>
          <a:lstStyle/>
          <a:p>
            <a:fld id="{0341D07B-65E6-4E3B-B725-8ED055DC581C}" type="slidenum">
              <a:rPr lang="en-IN" sz="1600" smtClean="0">
                <a:solidFill>
                  <a:schemeClr val="accent1">
                    <a:lumMod val="50000"/>
                  </a:schemeClr>
                </a:solidFill>
              </a:rPr>
              <a:pPr/>
              <a:t>42</a:t>
            </a:fld>
            <a:endParaRPr lang="en-IN" sz="1600" dirty="0">
              <a:solidFill>
                <a:schemeClr val="accent1">
                  <a:lumMod val="50000"/>
                </a:schemeClr>
              </a:solidFill>
            </a:endParaRPr>
          </a:p>
        </p:txBody>
      </p:sp>
      <p:sp>
        <p:nvSpPr>
          <p:cNvPr id="7" name="Slide Number Placeholder 1">
            <a:extLst>
              <a:ext uri="{FF2B5EF4-FFF2-40B4-BE49-F238E27FC236}">
                <a16:creationId xmlns:a16="http://schemas.microsoft.com/office/drawing/2014/main" id="{6A61A74F-F6FD-3B4C-91AC-4C7316DA5562}"/>
              </a:ext>
            </a:extLst>
          </p:cNvPr>
          <p:cNvSpPr txBox="1">
            <a:spLocks/>
          </p:cNvSpPr>
          <p:nvPr/>
        </p:nvSpPr>
        <p:spPr>
          <a:xfrm>
            <a:off x="9066684" y="6160421"/>
            <a:ext cx="2794139"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5B9902-0077-4036-A50E-FC57E35A599C}" type="slidenum">
              <a:rPr lang="en-IN" sz="1600" smtClean="0">
                <a:solidFill>
                  <a:schemeClr val="accent1">
                    <a:lumMod val="50000"/>
                  </a:schemeClr>
                </a:solidFill>
              </a:rPr>
              <a:pPr/>
              <a:t>42</a:t>
            </a:fld>
            <a:endParaRPr lang="en-IN" sz="1600" dirty="0">
              <a:solidFill>
                <a:schemeClr val="accent1">
                  <a:lumMod val="50000"/>
                </a:schemeClr>
              </a:solidFill>
            </a:endParaRPr>
          </a:p>
        </p:txBody>
      </p:sp>
      <p:sp>
        <p:nvSpPr>
          <p:cNvPr id="12" name="Slide Number Placeholder 1">
            <a:extLst>
              <a:ext uri="{FF2B5EF4-FFF2-40B4-BE49-F238E27FC236}">
                <a16:creationId xmlns:a16="http://schemas.microsoft.com/office/drawing/2014/main" id="{79BBF35B-76F0-3864-9DE9-24A134067DE5}"/>
              </a:ext>
            </a:extLst>
          </p:cNvPr>
          <p:cNvSpPr txBox="1">
            <a:spLocks/>
          </p:cNvSpPr>
          <p:nvPr/>
        </p:nvSpPr>
        <p:spPr>
          <a:xfrm>
            <a:off x="9193694" y="6161155"/>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5B9902-0077-4036-A50E-FC57E35A599C}" type="slidenum">
              <a:rPr lang="en-IN" smtClean="0"/>
              <a:pPr/>
              <a:t>42</a:t>
            </a:fld>
            <a:endParaRPr lang="en-IN" dirty="0"/>
          </a:p>
        </p:txBody>
      </p:sp>
      <p:sp>
        <p:nvSpPr>
          <p:cNvPr id="24" name="TextBox 23">
            <a:extLst>
              <a:ext uri="{FF2B5EF4-FFF2-40B4-BE49-F238E27FC236}">
                <a16:creationId xmlns:a16="http://schemas.microsoft.com/office/drawing/2014/main" id="{5DBD02D0-7D2F-4802-960B-8F844D98632C}"/>
              </a:ext>
            </a:extLst>
          </p:cNvPr>
          <p:cNvSpPr txBox="1"/>
          <p:nvPr/>
        </p:nvSpPr>
        <p:spPr>
          <a:xfrm>
            <a:off x="503238" y="467894"/>
            <a:ext cx="11183006"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Trail PINN Reference article:</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6328BD26-39B9-F360-4F08-4EB3FC6C38C4}"/>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sp>
        <p:nvSpPr>
          <p:cNvPr id="4" name="TextBox 3">
            <a:extLst>
              <a:ext uri="{FF2B5EF4-FFF2-40B4-BE49-F238E27FC236}">
                <a16:creationId xmlns:a16="http://schemas.microsoft.com/office/drawing/2014/main" id="{C85DE036-78B0-00C5-384F-645BB16AFA7F}"/>
              </a:ext>
            </a:extLst>
          </p:cNvPr>
          <p:cNvSpPr txBox="1"/>
          <p:nvPr/>
        </p:nvSpPr>
        <p:spPr>
          <a:xfrm>
            <a:off x="752094" y="866011"/>
            <a:ext cx="11141584" cy="115608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err="1">
                <a:solidFill>
                  <a:schemeClr val="accent1">
                    <a:lumMod val="50000"/>
                  </a:schemeClr>
                </a:solidFill>
                <a:latin typeface="Times New Roman" panose="02020603050405020304" pitchFamily="18" charset="0"/>
                <a:cs typeface="Times New Roman" panose="02020603050405020304" pitchFamily="18" charset="0"/>
              </a:rPr>
              <a:t>Jorrit</a:t>
            </a:r>
            <a:r>
              <a:rPr lang="en-IN" sz="1600" dirty="0">
                <a:solidFill>
                  <a:schemeClr val="accent1">
                    <a:lumMod val="50000"/>
                  </a:schemeClr>
                </a:solidFill>
                <a:latin typeface="Times New Roman" panose="02020603050405020304" pitchFamily="18" charset="0"/>
                <a:cs typeface="Times New Roman" panose="02020603050405020304" pitchFamily="18" charset="0"/>
              </a:rPr>
              <a:t> Voigt et al., developed a PINN </a:t>
            </a:r>
            <a:r>
              <a:rPr lang="en-US" sz="1600" dirty="0">
                <a:solidFill>
                  <a:schemeClr val="accent1">
                    <a:lumMod val="50000"/>
                  </a:schemeClr>
                </a:solidFill>
                <a:latin typeface="Times New Roman" panose="02020603050405020304" pitchFamily="18" charset="0"/>
                <a:cs typeface="Times New Roman" panose="02020603050405020304" pitchFamily="18" charset="0"/>
              </a:rPr>
              <a:t>Model for dynamic 3D heat transfer in laser material processing using Gaussian heat source beam profile with a laser power P =1 W and a velocity of 1 mm/s was used.</a:t>
            </a:r>
          </a:p>
          <a:p>
            <a:pPr>
              <a:lnSpc>
                <a:spcPct val="150000"/>
              </a:lnSpc>
            </a:pPr>
            <a:r>
              <a:rPr lang="en-US" sz="1600" dirty="0">
                <a:solidFill>
                  <a:schemeClr val="accent1">
                    <a:lumMod val="50000"/>
                  </a:schemeClr>
                </a:solidFill>
                <a:latin typeface="Times New Roman" panose="02020603050405020304" pitchFamily="18" charset="0"/>
                <a:cs typeface="Times New Roman" panose="02020603050405020304" pitchFamily="18" charset="0"/>
              </a:rPr>
              <a:t> </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20B173-14F1-05E9-3B24-F4D8277B4AC9}"/>
              </a:ext>
            </a:extLst>
          </p:cNvPr>
          <p:cNvPicPr>
            <a:picLocks noChangeAspect="1"/>
          </p:cNvPicPr>
          <p:nvPr/>
        </p:nvPicPr>
        <p:blipFill>
          <a:blip r:embed="rId2"/>
          <a:stretch>
            <a:fillRect/>
          </a:stretch>
        </p:blipFill>
        <p:spPr>
          <a:xfrm>
            <a:off x="7379490" y="3405489"/>
            <a:ext cx="2038829" cy="444136"/>
          </a:xfrm>
          <a:prstGeom prst="rect">
            <a:avLst/>
          </a:prstGeom>
        </p:spPr>
      </p:pic>
      <p:pic>
        <p:nvPicPr>
          <p:cNvPr id="9" name="Picture 8">
            <a:extLst>
              <a:ext uri="{FF2B5EF4-FFF2-40B4-BE49-F238E27FC236}">
                <a16:creationId xmlns:a16="http://schemas.microsoft.com/office/drawing/2014/main" id="{6FF8047D-A0E7-5466-2CCF-F39C10D75D1F}"/>
              </a:ext>
            </a:extLst>
          </p:cNvPr>
          <p:cNvPicPr>
            <a:picLocks noChangeAspect="1"/>
          </p:cNvPicPr>
          <p:nvPr/>
        </p:nvPicPr>
        <p:blipFill>
          <a:blip r:embed="rId3"/>
          <a:stretch>
            <a:fillRect/>
          </a:stretch>
        </p:blipFill>
        <p:spPr>
          <a:xfrm>
            <a:off x="9193694" y="4315875"/>
            <a:ext cx="2610230" cy="205530"/>
          </a:xfrm>
          <a:prstGeom prst="rect">
            <a:avLst/>
          </a:prstGeom>
        </p:spPr>
      </p:pic>
      <p:pic>
        <p:nvPicPr>
          <p:cNvPr id="11" name="Picture 10">
            <a:extLst>
              <a:ext uri="{FF2B5EF4-FFF2-40B4-BE49-F238E27FC236}">
                <a16:creationId xmlns:a16="http://schemas.microsoft.com/office/drawing/2014/main" id="{ED946ACF-BA41-612A-F50A-D52CEFD29242}"/>
              </a:ext>
            </a:extLst>
          </p:cNvPr>
          <p:cNvPicPr>
            <a:picLocks noChangeAspect="1"/>
          </p:cNvPicPr>
          <p:nvPr/>
        </p:nvPicPr>
        <p:blipFill>
          <a:blip r:embed="rId4"/>
          <a:stretch>
            <a:fillRect/>
          </a:stretch>
        </p:blipFill>
        <p:spPr>
          <a:xfrm>
            <a:off x="9505453" y="1305539"/>
            <a:ext cx="2180791" cy="2912208"/>
          </a:xfrm>
          <a:prstGeom prst="rect">
            <a:avLst/>
          </a:prstGeom>
        </p:spPr>
      </p:pic>
      <p:pic>
        <p:nvPicPr>
          <p:cNvPr id="15" name="Picture 14">
            <a:extLst>
              <a:ext uri="{FF2B5EF4-FFF2-40B4-BE49-F238E27FC236}">
                <a16:creationId xmlns:a16="http://schemas.microsoft.com/office/drawing/2014/main" id="{5A9C6F22-67A5-7228-FB23-04D8F8A97431}"/>
              </a:ext>
            </a:extLst>
          </p:cNvPr>
          <p:cNvPicPr>
            <a:picLocks noChangeAspect="1"/>
          </p:cNvPicPr>
          <p:nvPr/>
        </p:nvPicPr>
        <p:blipFill>
          <a:blip r:embed="rId5"/>
          <a:stretch>
            <a:fillRect/>
          </a:stretch>
        </p:blipFill>
        <p:spPr>
          <a:xfrm>
            <a:off x="7078997" y="1599301"/>
            <a:ext cx="2673487" cy="1778091"/>
          </a:xfrm>
          <a:prstGeom prst="rect">
            <a:avLst/>
          </a:prstGeom>
        </p:spPr>
      </p:pic>
      <p:pic>
        <p:nvPicPr>
          <p:cNvPr id="27" name="Picture 26">
            <a:extLst>
              <a:ext uri="{FF2B5EF4-FFF2-40B4-BE49-F238E27FC236}">
                <a16:creationId xmlns:a16="http://schemas.microsoft.com/office/drawing/2014/main" id="{17E708CA-1509-2A15-3F5C-CABF8621BB0F}"/>
              </a:ext>
            </a:extLst>
          </p:cNvPr>
          <p:cNvPicPr>
            <a:picLocks noChangeAspect="1"/>
          </p:cNvPicPr>
          <p:nvPr/>
        </p:nvPicPr>
        <p:blipFill>
          <a:blip r:embed="rId6"/>
          <a:stretch>
            <a:fillRect/>
          </a:stretch>
        </p:blipFill>
        <p:spPr>
          <a:xfrm>
            <a:off x="7062160" y="3816138"/>
            <a:ext cx="2673488" cy="450673"/>
          </a:xfrm>
          <a:prstGeom prst="rect">
            <a:avLst/>
          </a:prstGeom>
        </p:spPr>
      </p:pic>
    </p:spTree>
    <p:extLst>
      <p:ext uri="{BB962C8B-B14F-4D97-AF65-F5344CB8AC3E}">
        <p14:creationId xmlns:p14="http://schemas.microsoft.com/office/powerpoint/2010/main" val="424509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1CB048-F236-7EC1-3D57-DD10288012AE}"/>
              </a:ext>
            </a:extLst>
          </p:cNvPr>
          <p:cNvSpPr>
            <a:spLocks noGrp="1"/>
          </p:cNvSpPr>
          <p:nvPr>
            <p:ph type="sldNum" sz="quarter" idx="12"/>
          </p:nvPr>
        </p:nvSpPr>
        <p:spPr/>
        <p:txBody>
          <a:bodyPr/>
          <a:lstStyle/>
          <a:p>
            <a:fld id="{0341D07B-65E6-4E3B-B725-8ED055DC581C}" type="slidenum">
              <a:rPr lang="en-IN" smtClean="0"/>
              <a:pPr/>
              <a:t>5</a:t>
            </a:fld>
            <a:endParaRPr lang="en-IN" dirty="0"/>
          </a:p>
        </p:txBody>
      </p:sp>
      <p:sp>
        <p:nvSpPr>
          <p:cNvPr id="4" name="TextBox 3">
            <a:extLst>
              <a:ext uri="{FF2B5EF4-FFF2-40B4-BE49-F238E27FC236}">
                <a16:creationId xmlns:a16="http://schemas.microsoft.com/office/drawing/2014/main" id="{63043001-9846-FA3C-E9DA-66DE2733BA91}"/>
              </a:ext>
            </a:extLst>
          </p:cNvPr>
          <p:cNvSpPr txBox="1"/>
          <p:nvPr/>
        </p:nvSpPr>
        <p:spPr>
          <a:xfrm>
            <a:off x="228865" y="617413"/>
            <a:ext cx="11731752" cy="3679854"/>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solidFill>
                  <a:srgbClr val="C00000"/>
                </a:solidFill>
                <a:latin typeface="Times New Roman" panose="02020603050405020304" pitchFamily="18" charset="0"/>
                <a:cs typeface="Times New Roman" panose="02020603050405020304" pitchFamily="18" charset="0"/>
              </a:rPr>
              <a:t>Problem statement:</a:t>
            </a:r>
          </a:p>
          <a:p>
            <a:pPr lvl="1" algn="just">
              <a:lnSpc>
                <a:spcPct val="150000"/>
              </a:lnSpc>
            </a:pPr>
            <a:r>
              <a:rPr lang="en-US" sz="1600" dirty="0">
                <a:solidFill>
                  <a:schemeClr val="accent1">
                    <a:lumMod val="50000"/>
                  </a:schemeClr>
                </a:solidFill>
                <a:latin typeface="Times New Roman" panose="02020603050405020304" pitchFamily="18" charset="0"/>
                <a:cs typeface="Times New Roman" panose="02020603050405020304" pitchFamily="18" charset="0"/>
              </a:rPr>
              <a:t>To mitigate residual stress in these Metal AM processes, these are some techniques</a:t>
            </a:r>
            <a:r>
              <a:rPr lang="en-US" sz="1600" kern="0" dirty="0">
                <a:solidFill>
                  <a:schemeClr val="accent1">
                    <a:lumMod val="50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p>
          <a:p>
            <a:pPr marL="1200150" lvl="2" indent="-285750">
              <a:lnSpc>
                <a:spcPct val="150000"/>
              </a:lnSpc>
              <a:buFont typeface="Arial" panose="020B0604020202020204" pitchFamily="34" charset="0"/>
              <a:buChar char="•"/>
            </a:pPr>
            <a:r>
              <a:rPr lang="en-US" sz="1600" b="1"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Preheating the Substrate- </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 </a:t>
            </a:r>
            <a:r>
              <a:rPr lang="en-US" sz="1600" dirty="0">
                <a:solidFill>
                  <a:schemeClr val="accent1">
                    <a:lumMod val="50000"/>
                  </a:schemeClr>
                </a:solidFill>
                <a:latin typeface="Times New Roman" panose="02020603050405020304" pitchFamily="18" charset="0"/>
                <a:cs typeface="Times New Roman" panose="02020603050405020304" pitchFamily="18" charset="0"/>
              </a:rPr>
              <a:t>Reduces thermal gradients and residual stresses.</a:t>
            </a:r>
          </a:p>
          <a:p>
            <a:pPr marL="1200150" lvl="2" indent="-285750" algn="just">
              <a:lnSpc>
                <a:spcPct val="150000"/>
              </a:lnSpc>
              <a:buFont typeface="Arial" panose="020B0604020202020204" pitchFamily="34" charset="0"/>
              <a:buChar char="•"/>
            </a:pPr>
            <a:r>
              <a:rPr lang="en-US" sz="1600" b="1" dirty="0">
                <a:solidFill>
                  <a:schemeClr val="accent1">
                    <a:lumMod val="50000"/>
                  </a:schemeClr>
                </a:solidFill>
                <a:latin typeface="Times New Roman" panose="02020603050405020304" pitchFamily="18" charset="0"/>
                <a:cs typeface="Times New Roman" panose="02020603050405020304" pitchFamily="18" charset="0"/>
              </a:rPr>
              <a:t>Shorter Deposition Paths or Smaller Segments - </a:t>
            </a:r>
            <a:r>
              <a:rPr lang="en-US" sz="1600" dirty="0">
                <a:solidFill>
                  <a:schemeClr val="accent1">
                    <a:lumMod val="50000"/>
                  </a:schemeClr>
                </a:solidFill>
                <a:latin typeface="Times New Roman" panose="02020603050405020304" pitchFamily="18" charset="0"/>
                <a:cs typeface="Times New Roman" panose="02020603050405020304" pitchFamily="18" charset="0"/>
              </a:rPr>
              <a:t>Improves heat distribution control </a:t>
            </a:r>
          </a:p>
          <a:p>
            <a:pPr marL="1200150" lvl="2" indent="-285750" algn="just">
              <a:lnSpc>
                <a:spcPct val="150000"/>
              </a:lnSpc>
              <a:buFont typeface="Arial" panose="020B0604020202020204" pitchFamily="34" charset="0"/>
              <a:buChar char="•"/>
            </a:pPr>
            <a:r>
              <a:rPr lang="en-US" sz="1600" b="1" dirty="0">
                <a:solidFill>
                  <a:schemeClr val="accent1">
                    <a:lumMod val="50000"/>
                  </a:schemeClr>
                </a:solidFill>
                <a:latin typeface="Times New Roman" panose="02020603050405020304" pitchFamily="18" charset="0"/>
                <a:cs typeface="Times New Roman" panose="02020603050405020304" pitchFamily="18" charset="0"/>
              </a:rPr>
              <a:t>Effective Deposition Patterns - </a:t>
            </a:r>
            <a:r>
              <a:rPr lang="en-US" sz="1600" dirty="0">
                <a:solidFill>
                  <a:schemeClr val="accent1">
                    <a:lumMod val="50000"/>
                  </a:schemeClr>
                </a:solidFill>
                <a:latin typeface="Times New Roman" panose="02020603050405020304" pitchFamily="18" charset="0"/>
                <a:cs typeface="Times New Roman" panose="02020603050405020304" pitchFamily="18" charset="0"/>
              </a:rPr>
              <a:t>Inward spiraling reduces stress concentrations</a:t>
            </a:r>
          </a:p>
          <a:p>
            <a:pPr marL="1200150" lvl="2" indent="-285750" algn="just">
              <a:lnSpc>
                <a:spcPct val="150000"/>
              </a:lnSpc>
              <a:buFont typeface="Arial" panose="020B0604020202020204" pitchFamily="34" charset="0"/>
              <a:buChar char="•"/>
            </a:pPr>
            <a:r>
              <a:rPr lang="en-US" sz="1600" b="1"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Increasing Scanning speed</a:t>
            </a:r>
            <a:r>
              <a:rPr lang="en-US" sz="1600" b="1" kern="0" dirty="0">
                <a:solidFill>
                  <a:schemeClr val="accent1">
                    <a:lumMod val="50000"/>
                  </a:schemeClr>
                </a:solidFill>
                <a:highlight>
                  <a:srgbClr val="FFFF00"/>
                </a:highlight>
                <a:latin typeface="Times New Roman" panose="02020603050405020304" pitchFamily="18" charset="0"/>
                <a:ea typeface="Cambria" panose="02040503050406030204" pitchFamily="18" charset="0"/>
                <a:cs typeface="Times New Roman" panose="02020603050405020304" pitchFamily="18" charset="0"/>
              </a:rPr>
              <a:t> </a:t>
            </a:r>
            <a:r>
              <a:rPr lang="en-US" sz="1600" b="1" kern="0" dirty="0">
                <a:solidFill>
                  <a:schemeClr val="accent1">
                    <a:lumMod val="50000"/>
                  </a:schemeClr>
                </a:solidFill>
                <a:effectLst/>
                <a:highlight>
                  <a:srgbClr val="FFFF00"/>
                </a:highlight>
                <a:latin typeface="Times New Roman" panose="02020603050405020304" pitchFamily="18" charset="0"/>
                <a:ea typeface="Cambria" panose="02040503050406030204" pitchFamily="18" charset="0"/>
                <a:cs typeface="Times New Roman" panose="02020603050405020304" pitchFamily="18" charset="0"/>
              </a:rPr>
              <a:t>and reducing the height of each deposited layer-  </a:t>
            </a:r>
            <a:r>
              <a:rPr lang="en-US" sz="1600" dirty="0">
                <a:solidFill>
                  <a:schemeClr val="accent1">
                    <a:lumMod val="50000"/>
                  </a:schemeClr>
                </a:solidFill>
                <a:latin typeface="Times New Roman" panose="02020603050405020304" pitchFamily="18" charset="0"/>
                <a:cs typeface="Times New Roman" panose="02020603050405020304" pitchFamily="18" charset="0"/>
              </a:rPr>
              <a:t>Lowers heat input per unit length.</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Thermal modeling helps assess and optimize these techniques for better process quality and accuracy.</a:t>
            </a:r>
            <a:r>
              <a:rPr lang="en-US" sz="1600" dirty="0">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q"/>
            </a:pPr>
            <a:r>
              <a:rPr lang="en-US" sz="1600" b="1" dirty="0">
                <a:solidFill>
                  <a:srgbClr val="C00000"/>
                </a:solidFill>
                <a:latin typeface="Times New Roman" panose="02020603050405020304" pitchFamily="18" charset="0"/>
                <a:cs typeface="Times New Roman" panose="02020603050405020304" pitchFamily="18" charset="0"/>
              </a:rPr>
              <a:t>Existing Approaches:</a:t>
            </a:r>
          </a:p>
          <a:p>
            <a:pPr marL="285750" indent="-285750">
              <a:lnSpc>
                <a:spcPct val="150000"/>
              </a:lnSpc>
              <a:buFont typeface="Wingdings" panose="05000000000000000000" pitchFamily="2" charset="2"/>
              <a:buChar char="q"/>
            </a:pPr>
            <a:endParaRPr lang="en-US" sz="1600" b="1" dirty="0">
              <a:solidFill>
                <a:srgbClr val="C0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468099-F9D5-BB3E-E0E3-E64E9F86E442}"/>
              </a:ext>
            </a:extLst>
          </p:cNvPr>
          <p:cNvSpPr txBox="1"/>
          <p:nvPr/>
        </p:nvSpPr>
        <p:spPr>
          <a:xfrm>
            <a:off x="-1" y="14145"/>
            <a:ext cx="12189485" cy="461665"/>
          </a:xfrm>
          <a:prstGeom prst="rect">
            <a:avLst/>
          </a:prstGeom>
          <a:noFill/>
        </p:spPr>
        <p:txBody>
          <a:bodyPr wrap="square">
            <a:spAutoFit/>
          </a:bodyPr>
          <a:lstStyle/>
          <a:p>
            <a:pPr algn="ctr"/>
            <a:r>
              <a:rPr lang="en-IN" sz="2400" b="1" dirty="0">
                <a:solidFill>
                  <a:srgbClr val="000099"/>
                </a:solidFill>
                <a:latin typeface="Times New Roman" panose="02020603050405020304" pitchFamily="18" charset="0"/>
                <a:cs typeface="Times New Roman" panose="02020603050405020304" pitchFamily="18" charset="0"/>
              </a:rPr>
              <a:t>Motivation</a:t>
            </a:r>
            <a:endParaRPr lang="en-IN" sz="2400" dirty="0">
              <a:solidFill>
                <a:srgbClr val="000099"/>
              </a:solidFill>
            </a:endParaRPr>
          </a:p>
        </p:txBody>
      </p:sp>
      <p:sp>
        <p:nvSpPr>
          <p:cNvPr id="8" name="TextBox 7">
            <a:extLst>
              <a:ext uri="{FF2B5EF4-FFF2-40B4-BE49-F238E27FC236}">
                <a16:creationId xmlns:a16="http://schemas.microsoft.com/office/drawing/2014/main" id="{50D09623-1BF8-FDCD-F74B-F689B4E7A099}"/>
              </a:ext>
            </a:extLst>
          </p:cNvPr>
          <p:cNvSpPr txBox="1"/>
          <p:nvPr/>
        </p:nvSpPr>
        <p:spPr>
          <a:xfrm>
            <a:off x="1808072" y="3947494"/>
            <a:ext cx="1441813" cy="338554"/>
          </a:xfrm>
          <a:prstGeom prst="rect">
            <a:avLst/>
          </a:prstGeom>
          <a:solidFill>
            <a:schemeClr val="accent2">
              <a:lumMod val="60000"/>
              <a:lumOff val="4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Experimental</a:t>
            </a:r>
            <a:endParaRPr lang="en-IN"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C7A6965-02DE-462E-F671-16957572437D}"/>
              </a:ext>
            </a:extLst>
          </p:cNvPr>
          <p:cNvSpPr txBox="1"/>
          <p:nvPr/>
        </p:nvSpPr>
        <p:spPr>
          <a:xfrm>
            <a:off x="4982257" y="3947494"/>
            <a:ext cx="2098714" cy="338554"/>
          </a:xfrm>
          <a:prstGeom prst="rect">
            <a:avLst/>
          </a:prstGeom>
          <a:solidFill>
            <a:schemeClr val="accent2">
              <a:lumMod val="60000"/>
              <a:lumOff val="4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Numerical Methods</a:t>
            </a:r>
            <a:endParaRPr lang="en-IN" sz="16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D9E78DC-80BD-0C44-3B3C-9585570F6BCC}"/>
              </a:ext>
            </a:extLst>
          </p:cNvPr>
          <p:cNvSpPr txBox="1"/>
          <p:nvPr/>
        </p:nvSpPr>
        <p:spPr>
          <a:xfrm>
            <a:off x="9086614" y="3917435"/>
            <a:ext cx="1738395" cy="338554"/>
          </a:xfrm>
          <a:prstGeom prst="rect">
            <a:avLst/>
          </a:prstGeom>
          <a:solidFill>
            <a:schemeClr val="accent2">
              <a:lumMod val="60000"/>
              <a:lumOff val="4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Data Driven ML</a:t>
            </a:r>
            <a:endParaRPr lang="en-IN"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5B806E3-1C0D-B273-7819-C2D6866B344B}"/>
              </a:ext>
            </a:extLst>
          </p:cNvPr>
          <p:cNvSpPr txBox="1"/>
          <p:nvPr/>
        </p:nvSpPr>
        <p:spPr>
          <a:xfrm>
            <a:off x="475069" y="4486027"/>
            <a:ext cx="3756752" cy="584775"/>
          </a:xfrm>
          <a:prstGeom prst="rect">
            <a:avLst/>
          </a:prstGeom>
          <a:solidFill>
            <a:schemeClr val="accent6">
              <a:lumMod val="60000"/>
              <a:lumOff val="4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Time consuming, Limited observation</a:t>
            </a:r>
          </a:p>
          <a:p>
            <a:r>
              <a:rPr lang="en-US" sz="1600" dirty="0">
                <a:latin typeface="Times New Roman" panose="02020603050405020304" pitchFamily="18" charset="0"/>
                <a:cs typeface="Times New Roman" panose="02020603050405020304" pitchFamily="18" charset="0"/>
              </a:rPr>
              <a:t> of process variation </a:t>
            </a:r>
            <a:endParaRPr lang="en-IN" sz="16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B41BFAF-04BC-9817-7FD6-D95FEC3F7783}"/>
              </a:ext>
            </a:extLst>
          </p:cNvPr>
          <p:cNvSpPr txBox="1"/>
          <p:nvPr/>
        </p:nvSpPr>
        <p:spPr>
          <a:xfrm>
            <a:off x="4705175" y="4461221"/>
            <a:ext cx="2866219" cy="584775"/>
          </a:xfrm>
          <a:prstGeom prst="rect">
            <a:avLst/>
          </a:prstGeom>
          <a:solidFill>
            <a:schemeClr val="accent6">
              <a:lumMod val="60000"/>
              <a:lumOff val="4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Computationally expensive; Complex Meshing etc.,</a:t>
            </a:r>
            <a:endParaRPr lang="en-IN" sz="1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7FE056F-93B7-EFC9-310F-5A72174E9C57}"/>
              </a:ext>
            </a:extLst>
          </p:cNvPr>
          <p:cNvSpPr txBox="1"/>
          <p:nvPr/>
        </p:nvSpPr>
        <p:spPr>
          <a:xfrm>
            <a:off x="8029991" y="4452616"/>
            <a:ext cx="3515000" cy="584775"/>
          </a:xfrm>
          <a:prstGeom prst="rect">
            <a:avLst/>
          </a:prstGeom>
          <a:solidFill>
            <a:schemeClr val="accent6">
              <a:lumMod val="60000"/>
              <a:lumOff val="40000"/>
            </a:schemeClr>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Require Lot of data, Multiple model training, Complexity of model</a:t>
            </a:r>
            <a:endParaRPr lang="en-IN" sz="1600" dirty="0">
              <a:latin typeface="Times New Roman" panose="02020603050405020304" pitchFamily="18" charset="0"/>
              <a:cs typeface="Times New Roman" panose="02020603050405020304" pitchFamily="18" charset="0"/>
            </a:endParaRPr>
          </a:p>
        </p:txBody>
      </p:sp>
      <p:cxnSp>
        <p:nvCxnSpPr>
          <p:cNvPr id="18" name="Connector: Curved 17">
            <a:extLst>
              <a:ext uri="{FF2B5EF4-FFF2-40B4-BE49-F238E27FC236}">
                <a16:creationId xmlns:a16="http://schemas.microsoft.com/office/drawing/2014/main" id="{6D243C00-99D9-632F-3998-A79845ADBDCA}"/>
              </a:ext>
            </a:extLst>
          </p:cNvPr>
          <p:cNvCxnSpPr>
            <a:cxnSpLocks/>
            <a:stCxn id="11" idx="0"/>
            <a:endCxn id="13" idx="0"/>
          </p:cNvCxnSpPr>
          <p:nvPr/>
        </p:nvCxnSpPr>
        <p:spPr>
          <a:xfrm rot="5400000" flipH="1" flipV="1">
            <a:off x="7978684" y="1970366"/>
            <a:ext cx="30059" cy="3924198"/>
          </a:xfrm>
          <a:prstGeom prst="curvedConnector3">
            <a:avLst>
              <a:gd name="adj1" fmla="val 8605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027F6E9-C32D-7466-87D3-898D39E74E4C}"/>
              </a:ext>
            </a:extLst>
          </p:cNvPr>
          <p:cNvSpPr txBox="1"/>
          <p:nvPr/>
        </p:nvSpPr>
        <p:spPr>
          <a:xfrm>
            <a:off x="7203726" y="3214878"/>
            <a:ext cx="1928647" cy="338554"/>
          </a:xfrm>
          <a:prstGeom prst="rect">
            <a:avLst/>
          </a:prstGeom>
          <a:solidFill>
            <a:srgbClr val="FFFF00"/>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Huge dependency</a:t>
            </a:r>
            <a:endParaRPr lang="en-IN" sz="16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412AE280-B148-6E47-9FA1-6ADD2DA0F014}"/>
              </a:ext>
            </a:extLst>
          </p:cNvPr>
          <p:cNvCxnSpPr>
            <a:cxnSpLocks/>
          </p:cNvCxnSpPr>
          <p:nvPr/>
        </p:nvCxnSpPr>
        <p:spPr>
          <a:xfrm>
            <a:off x="2488551" y="4316826"/>
            <a:ext cx="0" cy="169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8DAA0C8-C3C1-27E6-A9E0-D613FB056967}"/>
              </a:ext>
            </a:extLst>
          </p:cNvPr>
          <p:cNvCxnSpPr>
            <a:cxnSpLocks/>
            <a:endCxn id="15" idx="0"/>
          </p:cNvCxnSpPr>
          <p:nvPr/>
        </p:nvCxnSpPr>
        <p:spPr>
          <a:xfrm>
            <a:off x="6129775" y="4316826"/>
            <a:ext cx="8510" cy="14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DEF76DA-8CC0-B910-4523-F7D69C97771F}"/>
              </a:ext>
            </a:extLst>
          </p:cNvPr>
          <p:cNvCxnSpPr>
            <a:cxnSpLocks/>
            <a:stCxn id="13" idx="2"/>
          </p:cNvCxnSpPr>
          <p:nvPr/>
        </p:nvCxnSpPr>
        <p:spPr>
          <a:xfrm>
            <a:off x="9955812" y="4255989"/>
            <a:ext cx="0" cy="230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8804304-7FC7-FA0E-5AFF-EAEE6A8F5C28}"/>
              </a:ext>
            </a:extLst>
          </p:cNvPr>
          <p:cNvSpPr txBox="1"/>
          <p:nvPr/>
        </p:nvSpPr>
        <p:spPr>
          <a:xfrm>
            <a:off x="281620" y="5254936"/>
            <a:ext cx="11486708" cy="1156086"/>
          </a:xfrm>
          <a:prstGeom prst="rect">
            <a:avLst/>
          </a:prstGeom>
          <a:solidFill>
            <a:schemeClr val="bg1">
              <a:lumMod val="85000"/>
            </a:schemeClr>
          </a:solidFill>
        </p:spPr>
        <p:txBody>
          <a:bodyPr wrap="square" rtlCol="0">
            <a:spAutoFit/>
          </a:bodyPr>
          <a:lstStyle/>
          <a:p>
            <a:pPr>
              <a:lnSpc>
                <a:spcPct val="150000"/>
              </a:lnSpc>
            </a:pPr>
            <a:r>
              <a:rPr lang="en-US" sz="1600" dirty="0">
                <a:latin typeface="Times New Roman" panose="02020603050405020304" pitchFamily="18" charset="0"/>
                <a:cs typeface="Times New Roman" panose="02020603050405020304" pitchFamily="18" charset="0"/>
                <a:sym typeface="Wingdings" panose="05000000000000000000" pitchFamily="2" charset="2"/>
              </a:rPr>
              <a:t>Although the above methodologies are in practice and has their own advantages, </a:t>
            </a:r>
            <a:r>
              <a:rPr lang="en-US" sz="1600" b="1" dirty="0">
                <a:latin typeface="Times New Roman" panose="02020603050405020304" pitchFamily="18" charset="0"/>
                <a:cs typeface="Times New Roman" panose="02020603050405020304" pitchFamily="18" charset="0"/>
                <a:sym typeface="Wingdings" panose="05000000000000000000" pitchFamily="2" charset="2"/>
              </a:rPr>
              <a:t>Physics informed Machine learning (PIML) </a:t>
            </a:r>
            <a:r>
              <a:rPr lang="en-US" sz="1600" dirty="0">
                <a:latin typeface="Times New Roman" panose="02020603050405020304" pitchFamily="18" charset="0"/>
                <a:cs typeface="Times New Roman" panose="02020603050405020304" pitchFamily="18" charset="0"/>
                <a:sym typeface="Wingdings" panose="05000000000000000000" pitchFamily="2" charset="2"/>
              </a:rPr>
              <a:t>methodology</a:t>
            </a:r>
            <a:r>
              <a:rPr lang="en-US" sz="1600" b="1" dirty="0">
                <a:latin typeface="Times New Roman" panose="02020603050405020304" pitchFamily="18" charset="0"/>
                <a:cs typeface="Times New Roman" panose="02020603050405020304" pitchFamily="18" charset="0"/>
                <a:sym typeface="Wingdings" panose="05000000000000000000" pitchFamily="2" charset="2"/>
              </a:rPr>
              <a:t>, </a:t>
            </a:r>
            <a:r>
              <a:rPr lang="en-US" sz="1600" dirty="0">
                <a:latin typeface="Times New Roman" panose="02020603050405020304" pitchFamily="18" charset="0"/>
                <a:cs typeface="Times New Roman" panose="02020603050405020304" pitchFamily="18" charset="0"/>
                <a:sym typeface="Wingdings" panose="05000000000000000000" pitchFamily="2" charset="2"/>
              </a:rPr>
              <a:t>has its own advantage of modelling the process physics without or with very limited amount of data</a:t>
            </a:r>
          </a:p>
          <a:p>
            <a:pPr marL="285750" indent="-285750">
              <a:lnSpc>
                <a:spcPct val="150000"/>
              </a:lnSpc>
              <a:buFont typeface="Wingdings" panose="05000000000000000000" pitchFamily="2" charset="2"/>
              <a:buChar char="à"/>
            </a:pPr>
            <a:r>
              <a:rPr lang="en-US" sz="1600" dirty="0">
                <a:latin typeface="Times New Roman" panose="02020603050405020304" pitchFamily="18" charset="0"/>
                <a:cs typeface="Times New Roman" panose="02020603050405020304" pitchFamily="18" charset="0"/>
                <a:sym typeface="Wingdings" panose="05000000000000000000" pitchFamily="2" charset="2"/>
              </a:rPr>
              <a:t>PINNS are formulated very recently in 2019 by </a:t>
            </a:r>
            <a:r>
              <a:rPr lang="en-IN" sz="1600" b="0" i="0" dirty="0">
                <a:solidFill>
                  <a:srgbClr val="202124"/>
                </a:solidFill>
                <a:effectLst/>
                <a:latin typeface="Times New Roman" panose="02020603050405020304" pitchFamily="18" charset="0"/>
                <a:cs typeface="Times New Roman" panose="02020603050405020304" pitchFamily="18" charset="0"/>
              </a:rPr>
              <a:t>George </a:t>
            </a:r>
            <a:r>
              <a:rPr lang="en-IN" sz="1600" b="0" i="0" dirty="0" err="1">
                <a:solidFill>
                  <a:srgbClr val="202124"/>
                </a:solidFill>
                <a:effectLst/>
                <a:latin typeface="Times New Roman" panose="02020603050405020304" pitchFamily="18" charset="0"/>
                <a:cs typeface="Times New Roman" panose="02020603050405020304" pitchFamily="18" charset="0"/>
              </a:rPr>
              <a:t>Karniadakis</a:t>
            </a:r>
            <a:r>
              <a:rPr lang="en-IN" sz="1600" b="0" i="0" dirty="0">
                <a:solidFill>
                  <a:srgbClr val="202124"/>
                </a:solidFill>
                <a:effectLst/>
                <a:latin typeface="Times New Roman" panose="02020603050405020304" pitchFamily="18" charset="0"/>
                <a:cs typeface="Times New Roman" panose="02020603050405020304" pitchFamily="18" charset="0"/>
              </a:rPr>
              <a:t> et al.</a:t>
            </a:r>
            <a:endParaRPr lang="en-IN" sz="1600" dirty="0">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282A6BD-A070-EE13-D7A6-BC0D59ECF136}"/>
              </a:ext>
            </a:extLst>
          </p:cNvPr>
          <p:cNvSpPr/>
          <p:nvPr/>
        </p:nvSpPr>
        <p:spPr>
          <a:xfrm>
            <a:off x="7968691" y="3811123"/>
            <a:ext cx="3671436" cy="1259680"/>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42972BB2-8FFD-7414-6B2B-C09C90FD7D98}"/>
              </a:ext>
            </a:extLst>
          </p:cNvPr>
          <p:cNvSpPr/>
          <p:nvPr/>
        </p:nvSpPr>
        <p:spPr>
          <a:xfrm>
            <a:off x="146304" y="5234962"/>
            <a:ext cx="11764076" cy="1216636"/>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384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BB0342-6460-82A4-2DDF-938F0F57DB47}"/>
              </a:ext>
            </a:extLst>
          </p:cNvPr>
          <p:cNvSpPr>
            <a:spLocks noGrp="1"/>
          </p:cNvSpPr>
          <p:nvPr>
            <p:ph type="sldNum" sz="quarter" idx="12"/>
          </p:nvPr>
        </p:nvSpPr>
        <p:spPr/>
        <p:txBody>
          <a:bodyPr/>
          <a:lstStyle/>
          <a:p>
            <a:fld id="{0341D07B-65E6-4E3B-B725-8ED055DC581C}" type="slidenum">
              <a:rPr lang="en-IN" smtClean="0"/>
              <a:pPr/>
              <a:t>6</a:t>
            </a:fld>
            <a:endParaRPr lang="en-IN" dirty="0"/>
          </a:p>
        </p:txBody>
      </p:sp>
      <p:sp>
        <p:nvSpPr>
          <p:cNvPr id="8" name="TextBox 7">
            <a:extLst>
              <a:ext uri="{FF2B5EF4-FFF2-40B4-BE49-F238E27FC236}">
                <a16:creationId xmlns:a16="http://schemas.microsoft.com/office/drawing/2014/main" id="{CCBB6019-04FF-B65A-224C-4AD25E8A0034}"/>
              </a:ext>
            </a:extLst>
          </p:cNvPr>
          <p:cNvSpPr txBox="1"/>
          <p:nvPr/>
        </p:nvSpPr>
        <p:spPr>
          <a:xfrm>
            <a:off x="-192378" y="35262"/>
            <a:ext cx="12189485" cy="461665"/>
          </a:xfrm>
          <a:prstGeom prst="rect">
            <a:avLst/>
          </a:prstGeom>
          <a:noFill/>
        </p:spPr>
        <p:txBody>
          <a:bodyPr wrap="square">
            <a:spAutoFit/>
          </a:bodyPr>
          <a:lstStyle/>
          <a:p>
            <a:pPr algn="ctr"/>
            <a:r>
              <a:rPr lang="en-US" sz="2400" b="1" dirty="0">
                <a:solidFill>
                  <a:srgbClr val="000099"/>
                </a:solidFill>
                <a:latin typeface="Times New Roman" panose="02020603050405020304" pitchFamily="18" charset="0"/>
                <a:cs typeface="Times New Roman" panose="02020603050405020304" pitchFamily="18" charset="0"/>
              </a:rPr>
              <a:t>Physics Informed Neural nets (PINNS)</a:t>
            </a:r>
            <a:endParaRPr lang="en-IN" sz="2400" b="1" dirty="0">
              <a:solidFill>
                <a:srgbClr val="000099"/>
              </a:solidFill>
              <a:latin typeface="Times New Roman" panose="02020603050405020304" pitchFamily="18" charset="0"/>
              <a:cs typeface="Times New Roman" panose="02020603050405020304" pitchFamily="18" charset="0"/>
            </a:endParaRPr>
          </a:p>
        </p:txBody>
      </p:sp>
      <p:sp>
        <p:nvSpPr>
          <p:cNvPr id="3" name="Slide Number Placeholder 1">
            <a:extLst>
              <a:ext uri="{FF2B5EF4-FFF2-40B4-BE49-F238E27FC236}">
                <a16:creationId xmlns:a16="http://schemas.microsoft.com/office/drawing/2014/main" id="{D0BEB897-FBB5-A311-1AC1-559839097A8F}"/>
              </a:ext>
            </a:extLst>
          </p:cNvPr>
          <p:cNvSpPr txBox="1">
            <a:spLocks/>
          </p:cNvSpPr>
          <p:nvPr/>
        </p:nvSpPr>
        <p:spPr>
          <a:xfrm>
            <a:off x="9364557" y="6279445"/>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5B9902-0077-4036-A50E-FC57E35A599C}" type="slidenum">
              <a:rPr lang="en-IN" smtClean="0"/>
              <a:pPr/>
              <a:t>6</a:t>
            </a:fld>
            <a:endParaRPr lang="en-IN"/>
          </a:p>
        </p:txBody>
      </p:sp>
      <p:sp>
        <p:nvSpPr>
          <p:cNvPr id="7" name="Rectangle 10">
            <a:extLst>
              <a:ext uri="{FF2B5EF4-FFF2-40B4-BE49-F238E27FC236}">
                <a16:creationId xmlns:a16="http://schemas.microsoft.com/office/drawing/2014/main" id="{8A7022FD-4171-345C-2409-906C80DEEAD4}"/>
              </a:ext>
            </a:extLst>
          </p:cNvPr>
          <p:cNvSpPr>
            <a:spLocks noChangeArrowheads="1"/>
          </p:cNvSpPr>
          <p:nvPr/>
        </p:nvSpPr>
        <p:spPr bwMode="auto">
          <a:xfrm>
            <a:off x="488732" y="5691870"/>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80A3B98-6228-C019-D144-1927BF33200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1000"/>
                    </a14:imgEffect>
                  </a14:imgLayer>
                </a14:imgProps>
              </a:ext>
            </a:extLst>
          </a:blip>
          <a:srcRect b="50038"/>
          <a:stretch/>
        </p:blipFill>
        <p:spPr>
          <a:xfrm>
            <a:off x="433526" y="3517985"/>
            <a:ext cx="4908802" cy="285542"/>
          </a:xfrm>
          <a:prstGeom prst="rect">
            <a:avLst/>
          </a:prstGeom>
        </p:spPr>
      </p:pic>
      <p:sp>
        <p:nvSpPr>
          <p:cNvPr id="13" name="TextBox 12">
            <a:extLst>
              <a:ext uri="{FF2B5EF4-FFF2-40B4-BE49-F238E27FC236}">
                <a16:creationId xmlns:a16="http://schemas.microsoft.com/office/drawing/2014/main" id="{678876A3-71EB-1C4F-0B25-2D88D22BCDD4}"/>
              </a:ext>
            </a:extLst>
          </p:cNvPr>
          <p:cNvSpPr txBox="1"/>
          <p:nvPr/>
        </p:nvSpPr>
        <p:spPr>
          <a:xfrm>
            <a:off x="138235" y="3161398"/>
            <a:ext cx="2770218" cy="338554"/>
          </a:xfrm>
          <a:prstGeom prst="rect">
            <a:avLst/>
          </a:prstGeom>
          <a:noFill/>
        </p:spPr>
        <p:txBody>
          <a:bodyPr wrap="square" rtlCol="0">
            <a:spAutoFit/>
          </a:bodyPr>
          <a:lstStyle/>
          <a:p>
            <a:r>
              <a:rPr lang="en-US" sz="1600" b="1" dirty="0">
                <a:solidFill>
                  <a:schemeClr val="accent1">
                    <a:lumMod val="50000"/>
                  </a:schemeClr>
                </a:solidFill>
                <a:latin typeface="Times New Roman" panose="02020603050405020304" pitchFamily="18" charset="0"/>
                <a:cs typeface="Times New Roman" panose="02020603050405020304" pitchFamily="18" charset="0"/>
              </a:rPr>
              <a:t>DOMIAN:</a:t>
            </a:r>
            <a:endParaRPr lang="en-IN" sz="1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2C052E8-7942-88E5-757E-0F2CFF37314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2000"/>
                    </a14:imgEffect>
                  </a14:imgLayer>
                </a14:imgProps>
              </a:ext>
            </a:extLst>
          </a:blip>
          <a:stretch>
            <a:fillRect/>
          </a:stretch>
        </p:blipFill>
        <p:spPr>
          <a:xfrm>
            <a:off x="345686" y="4380814"/>
            <a:ext cx="5410478" cy="565179"/>
          </a:xfrm>
          <a:prstGeom prst="rect">
            <a:avLst/>
          </a:prstGeom>
        </p:spPr>
      </p:pic>
      <p:sp>
        <p:nvSpPr>
          <p:cNvPr id="15" name="TextBox 14">
            <a:extLst>
              <a:ext uri="{FF2B5EF4-FFF2-40B4-BE49-F238E27FC236}">
                <a16:creationId xmlns:a16="http://schemas.microsoft.com/office/drawing/2014/main" id="{7C2AB40D-B4D7-A825-C12C-2B6A5A15A823}"/>
              </a:ext>
            </a:extLst>
          </p:cNvPr>
          <p:cNvSpPr txBox="1"/>
          <p:nvPr/>
        </p:nvSpPr>
        <p:spPr>
          <a:xfrm>
            <a:off x="89134" y="4095619"/>
            <a:ext cx="5254613" cy="338554"/>
          </a:xfrm>
          <a:prstGeom prst="rect">
            <a:avLst/>
          </a:prstGeom>
          <a:noFill/>
        </p:spPr>
        <p:txBody>
          <a:bodyPr wrap="square" rtlCol="0">
            <a:spAutoFit/>
          </a:bodyPr>
          <a:lstStyle/>
          <a:p>
            <a:r>
              <a:rPr lang="en-US" sz="1600" b="1" dirty="0">
                <a:solidFill>
                  <a:schemeClr val="accent1">
                    <a:lumMod val="50000"/>
                  </a:schemeClr>
                </a:solidFill>
                <a:latin typeface="Times New Roman" panose="02020603050405020304" pitchFamily="18" charset="0"/>
                <a:cs typeface="Times New Roman" panose="02020603050405020304" pitchFamily="18" charset="0"/>
              </a:rPr>
              <a:t>BOUNDARY AND INITIAL CONDITIONS:</a:t>
            </a:r>
            <a:endParaRPr lang="en-IN" sz="1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9C8F2828-7DCD-B21E-3E2A-3E40B9AB601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32000"/>
                    </a14:imgEffect>
                  </a14:imgLayer>
                </a14:imgProps>
              </a:ext>
            </a:extLst>
          </a:blip>
          <a:stretch>
            <a:fillRect/>
          </a:stretch>
        </p:blipFill>
        <p:spPr>
          <a:xfrm>
            <a:off x="248444" y="5305486"/>
            <a:ext cx="4407126" cy="908097"/>
          </a:xfrm>
          <a:prstGeom prst="rect">
            <a:avLst/>
          </a:prstGeom>
        </p:spPr>
      </p:pic>
      <p:sp>
        <p:nvSpPr>
          <p:cNvPr id="17" name="TextBox 16">
            <a:extLst>
              <a:ext uri="{FF2B5EF4-FFF2-40B4-BE49-F238E27FC236}">
                <a16:creationId xmlns:a16="http://schemas.microsoft.com/office/drawing/2014/main" id="{CF20977D-F733-B37D-BAAE-494BF82EFC20}"/>
              </a:ext>
            </a:extLst>
          </p:cNvPr>
          <p:cNvSpPr txBox="1"/>
          <p:nvPr/>
        </p:nvSpPr>
        <p:spPr>
          <a:xfrm>
            <a:off x="154043" y="4968974"/>
            <a:ext cx="3915972" cy="338554"/>
          </a:xfrm>
          <a:prstGeom prst="rect">
            <a:avLst/>
          </a:prstGeom>
          <a:noFill/>
        </p:spPr>
        <p:txBody>
          <a:bodyPr wrap="square" rtlCol="0">
            <a:spAutoFit/>
          </a:bodyPr>
          <a:lstStyle/>
          <a:p>
            <a:r>
              <a:rPr lang="en-US" sz="1600" b="1" dirty="0">
                <a:solidFill>
                  <a:schemeClr val="accent1">
                    <a:lumMod val="50000"/>
                  </a:schemeClr>
                </a:solidFill>
                <a:latin typeface="Times New Roman" panose="02020603050405020304" pitchFamily="18" charset="0"/>
                <a:cs typeface="Times New Roman" panose="02020603050405020304" pitchFamily="18" charset="0"/>
              </a:rPr>
              <a:t>FORMATION OF PDE:</a:t>
            </a:r>
            <a:endParaRPr lang="en-IN" sz="1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8" name="Arrow: Curved Down 17">
            <a:extLst>
              <a:ext uri="{FF2B5EF4-FFF2-40B4-BE49-F238E27FC236}">
                <a16:creationId xmlns:a16="http://schemas.microsoft.com/office/drawing/2014/main" id="{95B0F8BB-3827-D016-5021-3003E4F02841}"/>
              </a:ext>
            </a:extLst>
          </p:cNvPr>
          <p:cNvSpPr/>
          <p:nvPr/>
        </p:nvSpPr>
        <p:spPr>
          <a:xfrm flipH="1" flipV="1">
            <a:off x="892734" y="2897409"/>
            <a:ext cx="4156953" cy="37397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214B063-ECA5-F159-C3C9-4B1AE2FD2770}"/>
              </a:ext>
            </a:extLst>
          </p:cNvPr>
          <p:cNvSpPr txBox="1"/>
          <p:nvPr/>
        </p:nvSpPr>
        <p:spPr>
          <a:xfrm>
            <a:off x="2337279" y="3082745"/>
            <a:ext cx="1211708" cy="307777"/>
          </a:xfrm>
          <a:prstGeom prst="rect">
            <a:avLst/>
          </a:prstGeom>
          <a:solidFill>
            <a:schemeClr val="accent2">
              <a:lumMod val="60000"/>
              <a:lumOff val="40000"/>
            </a:schemeClr>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Backprop</a:t>
            </a:r>
            <a:endParaRPr lang="en-IN" sz="14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7CCA4A3C-5192-7F03-4DA6-6A3DA9C8CA11}"/>
              </a:ext>
            </a:extLst>
          </p:cNvPr>
          <p:cNvPicPr>
            <a:picLocks noChangeAspect="1"/>
          </p:cNvPicPr>
          <p:nvPr/>
        </p:nvPicPr>
        <p:blipFill>
          <a:blip r:embed="rId9"/>
          <a:stretch>
            <a:fillRect/>
          </a:stretch>
        </p:blipFill>
        <p:spPr>
          <a:xfrm>
            <a:off x="3879746" y="5883204"/>
            <a:ext cx="1719007" cy="355816"/>
          </a:xfrm>
          <a:prstGeom prst="rect">
            <a:avLst/>
          </a:prstGeom>
        </p:spPr>
      </p:pic>
      <p:cxnSp>
        <p:nvCxnSpPr>
          <p:cNvPr id="21" name="Straight Connector 20">
            <a:extLst>
              <a:ext uri="{FF2B5EF4-FFF2-40B4-BE49-F238E27FC236}">
                <a16:creationId xmlns:a16="http://schemas.microsoft.com/office/drawing/2014/main" id="{C1204F64-4C0A-645B-5435-CDBC081B0AEC}"/>
              </a:ext>
            </a:extLst>
          </p:cNvPr>
          <p:cNvCxnSpPr/>
          <p:nvPr/>
        </p:nvCxnSpPr>
        <p:spPr>
          <a:xfrm>
            <a:off x="5905041" y="709331"/>
            <a:ext cx="0" cy="5647019"/>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8C2BF0E-34D6-4FF5-D845-9ABC99AB4CCD}"/>
              </a:ext>
            </a:extLst>
          </p:cNvPr>
          <p:cNvSpPr txBox="1"/>
          <p:nvPr/>
        </p:nvSpPr>
        <p:spPr>
          <a:xfrm>
            <a:off x="6072400" y="584982"/>
            <a:ext cx="5186837" cy="338554"/>
          </a:xfrm>
          <a:prstGeom prst="rect">
            <a:avLst/>
          </a:prstGeom>
          <a:noFill/>
        </p:spPr>
        <p:txBody>
          <a:bodyPr wrap="square" rtlCol="0">
            <a:spAutoFit/>
          </a:bodyPr>
          <a:lstStyle/>
          <a:p>
            <a:r>
              <a:rPr lang="en-US" sz="1600" b="1" dirty="0">
                <a:solidFill>
                  <a:schemeClr val="accent1">
                    <a:lumMod val="50000"/>
                  </a:schemeClr>
                </a:solidFill>
                <a:latin typeface="Times New Roman" panose="02020603050405020304" pitchFamily="18" charset="0"/>
                <a:cs typeface="Times New Roman" panose="02020603050405020304" pitchFamily="18" charset="0"/>
              </a:rPr>
              <a:t>Training Process of PINN:</a:t>
            </a:r>
            <a:endParaRPr lang="en-IN" sz="1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463970E2-3AB6-6B41-94CD-3844EF396999}"/>
              </a:ext>
            </a:extLst>
          </p:cNvPr>
          <p:cNvSpPr txBox="1"/>
          <p:nvPr/>
        </p:nvSpPr>
        <p:spPr>
          <a:xfrm>
            <a:off x="6094741" y="957004"/>
            <a:ext cx="5511785"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1. </a:t>
            </a:r>
            <a:r>
              <a:rPr lang="en-US" sz="1500" dirty="0">
                <a:solidFill>
                  <a:schemeClr val="accent1">
                    <a:lumMod val="50000"/>
                  </a:schemeClr>
                </a:solidFill>
                <a:latin typeface="Times New Roman" panose="02020603050405020304" pitchFamily="18" charset="0"/>
                <a:cs typeface="Times New Roman" panose="02020603050405020304" pitchFamily="18" charset="0"/>
              </a:rPr>
              <a:t>Construct Neural network which acts as surrogate solution for </a:t>
            </a:r>
            <a:r>
              <a:rPr lang="en-US" sz="1500" i="1" dirty="0">
                <a:solidFill>
                  <a:schemeClr val="accent1">
                    <a:lumMod val="50000"/>
                  </a:schemeClr>
                </a:solidFill>
                <a:latin typeface="Times New Roman" panose="02020603050405020304" pitchFamily="18" charset="0"/>
                <a:cs typeface="Times New Roman" panose="02020603050405020304" pitchFamily="18" charset="0"/>
              </a:rPr>
              <a:t>u</a:t>
            </a:r>
            <a:endParaRPr lang="en-IN" sz="15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15145933-62C0-A24E-2A02-EF6E5A8D1251}"/>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32000"/>
                    </a14:imgEffect>
                  </a14:imgLayer>
                </a14:imgProps>
              </a:ext>
            </a:extLst>
          </a:blip>
          <a:stretch>
            <a:fillRect/>
          </a:stretch>
        </p:blipFill>
        <p:spPr>
          <a:xfrm>
            <a:off x="6360552" y="1362845"/>
            <a:ext cx="5196269" cy="371162"/>
          </a:xfrm>
          <a:prstGeom prst="rect">
            <a:avLst/>
          </a:prstGeom>
        </p:spPr>
      </p:pic>
      <p:sp>
        <p:nvSpPr>
          <p:cNvPr id="27" name="TextBox 26">
            <a:extLst>
              <a:ext uri="{FF2B5EF4-FFF2-40B4-BE49-F238E27FC236}">
                <a16:creationId xmlns:a16="http://schemas.microsoft.com/office/drawing/2014/main" id="{25844143-A7C8-C4F1-070E-2B48D257BF6B}"/>
              </a:ext>
            </a:extLst>
          </p:cNvPr>
          <p:cNvSpPr txBox="1"/>
          <p:nvPr/>
        </p:nvSpPr>
        <p:spPr>
          <a:xfrm>
            <a:off x="6143698" y="1835081"/>
            <a:ext cx="5511785"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2. Define your Domain and PDE:</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76541DC5-6F90-2B75-BFF0-B81BD206B47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32000"/>
                    </a14:imgEffect>
                  </a14:imgLayer>
                </a14:imgProps>
              </a:ext>
            </a:extLst>
          </a:blip>
          <a:stretch>
            <a:fillRect/>
          </a:stretch>
        </p:blipFill>
        <p:spPr>
          <a:xfrm>
            <a:off x="6243061" y="2294516"/>
            <a:ext cx="5745045" cy="291559"/>
          </a:xfrm>
          <a:prstGeom prst="rect">
            <a:avLst/>
          </a:prstGeom>
        </p:spPr>
      </p:pic>
      <p:sp>
        <p:nvSpPr>
          <p:cNvPr id="29" name="TextBox 28">
            <a:extLst>
              <a:ext uri="{FF2B5EF4-FFF2-40B4-BE49-F238E27FC236}">
                <a16:creationId xmlns:a16="http://schemas.microsoft.com/office/drawing/2014/main" id="{55AC02BD-8B56-7F88-BC9D-831EDFE338DF}"/>
              </a:ext>
            </a:extLst>
          </p:cNvPr>
          <p:cNvSpPr txBox="1"/>
          <p:nvPr/>
        </p:nvSpPr>
        <p:spPr>
          <a:xfrm>
            <a:off x="6143698" y="2941883"/>
            <a:ext cx="5511785"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3. Boundary and Initial Conditions:</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D7888303-14A8-A12D-CE86-B11C2AA55C69}"/>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32000"/>
                    </a14:imgEffect>
                  </a14:imgLayer>
                </a14:imgProps>
              </a:ext>
            </a:extLst>
          </a:blip>
          <a:stretch>
            <a:fillRect/>
          </a:stretch>
        </p:blipFill>
        <p:spPr>
          <a:xfrm>
            <a:off x="6360552" y="3362176"/>
            <a:ext cx="5410681" cy="291553"/>
          </a:xfrm>
          <a:prstGeom prst="rect">
            <a:avLst/>
          </a:prstGeom>
        </p:spPr>
      </p:pic>
      <p:pic>
        <p:nvPicPr>
          <p:cNvPr id="31" name="Picture 30">
            <a:extLst>
              <a:ext uri="{FF2B5EF4-FFF2-40B4-BE49-F238E27FC236}">
                <a16:creationId xmlns:a16="http://schemas.microsoft.com/office/drawing/2014/main" id="{00B74197-1402-999D-B08B-61E1E67A456B}"/>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32000"/>
                    </a14:imgEffect>
                  </a14:imgLayer>
                </a14:imgProps>
              </a:ext>
            </a:extLst>
          </a:blip>
          <a:stretch>
            <a:fillRect/>
          </a:stretch>
        </p:blipFill>
        <p:spPr>
          <a:xfrm>
            <a:off x="6211330" y="4162947"/>
            <a:ext cx="5511783" cy="500456"/>
          </a:xfrm>
          <a:prstGeom prst="rect">
            <a:avLst/>
          </a:prstGeom>
        </p:spPr>
      </p:pic>
      <p:sp>
        <p:nvSpPr>
          <p:cNvPr id="32" name="TextBox 31">
            <a:extLst>
              <a:ext uri="{FF2B5EF4-FFF2-40B4-BE49-F238E27FC236}">
                <a16:creationId xmlns:a16="http://schemas.microsoft.com/office/drawing/2014/main" id="{A21198B5-0350-185F-C2DE-B1A67E0B9381}"/>
              </a:ext>
            </a:extLst>
          </p:cNvPr>
          <p:cNvSpPr txBox="1"/>
          <p:nvPr/>
        </p:nvSpPr>
        <p:spPr>
          <a:xfrm>
            <a:off x="6164924" y="3751997"/>
            <a:ext cx="5511785"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4. PINN Loss functions:</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203F1766-6F28-2329-7B16-3C650BFD0004}"/>
              </a:ext>
            </a:extLst>
          </p:cNvPr>
          <p:cNvPicPr>
            <a:picLocks noChangeAspect="1"/>
          </p:cNvPicPr>
          <p:nvPr/>
        </p:nvPicPr>
        <p:blipFill>
          <a:blip r:embed="rId18"/>
          <a:stretch>
            <a:fillRect/>
          </a:stretch>
        </p:blipFill>
        <p:spPr>
          <a:xfrm>
            <a:off x="7591190" y="4731523"/>
            <a:ext cx="2387723" cy="393720"/>
          </a:xfrm>
          <a:prstGeom prst="rect">
            <a:avLst/>
          </a:prstGeom>
        </p:spPr>
      </p:pic>
      <p:pic>
        <p:nvPicPr>
          <p:cNvPr id="34" name="Picture 33">
            <a:extLst>
              <a:ext uri="{FF2B5EF4-FFF2-40B4-BE49-F238E27FC236}">
                <a16:creationId xmlns:a16="http://schemas.microsoft.com/office/drawing/2014/main" id="{DFBF4DF5-D576-45D5-5BC7-A420FD8794FC}"/>
              </a:ext>
            </a:extLst>
          </p:cNvPr>
          <p:cNvPicPr>
            <a:picLocks noChangeAspect="1"/>
          </p:cNvPicPr>
          <p:nvPr/>
        </p:nvPicPr>
        <p:blipFill>
          <a:blip r:embed="rId19"/>
          <a:stretch>
            <a:fillRect/>
          </a:stretch>
        </p:blipFill>
        <p:spPr>
          <a:xfrm>
            <a:off x="7350449" y="5223351"/>
            <a:ext cx="2909173" cy="870083"/>
          </a:xfrm>
          <a:prstGeom prst="rect">
            <a:avLst/>
          </a:prstGeom>
        </p:spPr>
      </p:pic>
      <p:sp>
        <p:nvSpPr>
          <p:cNvPr id="35" name="TextBox 34">
            <a:extLst>
              <a:ext uri="{FF2B5EF4-FFF2-40B4-BE49-F238E27FC236}">
                <a16:creationId xmlns:a16="http://schemas.microsoft.com/office/drawing/2014/main" id="{03874FFE-3983-E52F-8F45-7CEB9A63BDCB}"/>
              </a:ext>
            </a:extLst>
          </p:cNvPr>
          <p:cNvSpPr txBox="1"/>
          <p:nvPr/>
        </p:nvSpPr>
        <p:spPr>
          <a:xfrm>
            <a:off x="6101322" y="5054074"/>
            <a:ext cx="5511785" cy="338554"/>
          </a:xfrm>
          <a:prstGeom prst="rect">
            <a:avLst/>
          </a:prstGeom>
          <a:noFill/>
        </p:spPr>
        <p:txBody>
          <a:bodyPr wrap="square" rtlCol="0">
            <a:spAutoFit/>
          </a:bodyPr>
          <a:lstStyle/>
          <a:p>
            <a:r>
              <a:rPr lang="en-US" sz="1600" i="1" dirty="0">
                <a:solidFill>
                  <a:schemeClr val="accent1">
                    <a:lumMod val="50000"/>
                  </a:schemeClr>
                </a:solidFill>
                <a:latin typeface="Times New Roman" panose="02020603050405020304" pitchFamily="18" charset="0"/>
                <a:cs typeface="Times New Roman" panose="02020603050405020304" pitchFamily="18" charset="0"/>
              </a:rPr>
              <a:t>Where, </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B099D6BE-DCDA-1F2D-ABC4-8C323EC5FD62}"/>
              </a:ext>
            </a:extLst>
          </p:cNvPr>
          <p:cNvPicPr>
            <a:picLocks noChangeAspect="1"/>
          </p:cNvPicPr>
          <p:nvPr/>
        </p:nvPicPr>
        <p:blipFill>
          <a:blip r:embed="rId20"/>
          <a:stretch>
            <a:fillRect/>
          </a:stretch>
        </p:blipFill>
        <p:spPr>
          <a:xfrm>
            <a:off x="9854721" y="2611592"/>
            <a:ext cx="1974951" cy="482625"/>
          </a:xfrm>
          <a:prstGeom prst="rect">
            <a:avLst/>
          </a:prstGeom>
        </p:spPr>
      </p:pic>
      <p:pic>
        <p:nvPicPr>
          <p:cNvPr id="37" name="Picture 36">
            <a:extLst>
              <a:ext uri="{FF2B5EF4-FFF2-40B4-BE49-F238E27FC236}">
                <a16:creationId xmlns:a16="http://schemas.microsoft.com/office/drawing/2014/main" id="{5052A369-CC1D-A1CE-E1C0-FEE52B5DFFD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8722" y="820765"/>
            <a:ext cx="5440039" cy="2028632"/>
          </a:xfrm>
          <a:prstGeom prst="rect">
            <a:avLst/>
          </a:prstGeom>
        </p:spPr>
      </p:pic>
      <p:pic>
        <p:nvPicPr>
          <p:cNvPr id="38" name="Picture 37">
            <a:extLst>
              <a:ext uri="{FF2B5EF4-FFF2-40B4-BE49-F238E27FC236}">
                <a16:creationId xmlns:a16="http://schemas.microsoft.com/office/drawing/2014/main" id="{E598511E-064A-6D9B-0597-4D8F0F8EDE5A}"/>
              </a:ext>
            </a:extLst>
          </p:cNvPr>
          <p:cNvPicPr>
            <a:picLocks noChangeAspect="1"/>
          </p:cNvPicPr>
          <p:nvPr/>
        </p:nvPicPr>
        <p:blipFill>
          <a:blip r:embed="rId22">
            <a:extLst>
              <a:ext uri="{BEBA8EAE-BF5A-486C-A8C5-ECC9F3942E4B}">
                <a14:imgProps xmlns:a14="http://schemas.microsoft.com/office/drawing/2010/main">
                  <a14:imgLayer r:embed="rId23">
                    <a14:imgEffect>
                      <a14:sharpenSoften amount="32000"/>
                    </a14:imgEffect>
                  </a14:imgLayer>
                </a14:imgProps>
              </a:ext>
            </a:extLst>
          </a:blip>
          <a:stretch>
            <a:fillRect/>
          </a:stretch>
        </p:blipFill>
        <p:spPr>
          <a:xfrm>
            <a:off x="673463" y="3809078"/>
            <a:ext cx="3251367" cy="254013"/>
          </a:xfrm>
          <a:prstGeom prst="rect">
            <a:avLst/>
          </a:prstGeom>
        </p:spPr>
      </p:pic>
      <p:sp>
        <p:nvSpPr>
          <p:cNvPr id="40" name="TextBox 39">
            <a:extLst>
              <a:ext uri="{FF2B5EF4-FFF2-40B4-BE49-F238E27FC236}">
                <a16:creationId xmlns:a16="http://schemas.microsoft.com/office/drawing/2014/main" id="{0DE3D0DA-001B-7791-10F9-C5C8CFA5378A}"/>
              </a:ext>
            </a:extLst>
          </p:cNvPr>
          <p:cNvSpPr txBox="1"/>
          <p:nvPr/>
        </p:nvSpPr>
        <p:spPr>
          <a:xfrm>
            <a:off x="1392064" y="2780816"/>
            <a:ext cx="4541344" cy="253916"/>
          </a:xfrm>
          <a:prstGeom prst="rect">
            <a:avLst/>
          </a:prstGeom>
          <a:noFill/>
        </p:spPr>
        <p:txBody>
          <a:bodyPr wrap="square" rtlCol="0">
            <a:spAutoFit/>
          </a:bodyPr>
          <a:lstStyle/>
          <a:p>
            <a:r>
              <a:rPr lang="en-US" sz="1050" i="1" dirty="0"/>
              <a:t>Fig 7: PINN architecture for  1D diffusion equation[7]</a:t>
            </a:r>
            <a:endParaRPr lang="en-IN" sz="1050" i="1" dirty="0"/>
          </a:p>
        </p:txBody>
      </p:sp>
      <p:sp>
        <p:nvSpPr>
          <p:cNvPr id="42" name="TextBox 41">
            <a:extLst>
              <a:ext uri="{FF2B5EF4-FFF2-40B4-BE49-F238E27FC236}">
                <a16:creationId xmlns:a16="http://schemas.microsoft.com/office/drawing/2014/main" id="{D78F327A-903E-13D8-9E69-D591738DD345}"/>
              </a:ext>
            </a:extLst>
          </p:cNvPr>
          <p:cNvSpPr txBox="1"/>
          <p:nvPr/>
        </p:nvSpPr>
        <p:spPr>
          <a:xfrm>
            <a:off x="201939" y="455678"/>
            <a:ext cx="6295644" cy="369332"/>
          </a:xfrm>
          <a:prstGeom prst="rect">
            <a:avLst/>
          </a:prstGeom>
          <a:noFill/>
        </p:spPr>
        <p:txBody>
          <a:bodyPr wrap="square">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General PINN Framework</a:t>
            </a:r>
            <a:r>
              <a:rPr lang="en-US" sz="1800" b="1" dirty="0">
                <a:solidFill>
                  <a:srgbClr val="C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97997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93D65-AA74-FF66-3D0A-0D9D4FE1795B}"/>
              </a:ext>
            </a:extLst>
          </p:cNvPr>
          <p:cNvSpPr>
            <a:spLocks noGrp="1"/>
          </p:cNvSpPr>
          <p:nvPr>
            <p:ph type="sldNum" sz="quarter" idx="12"/>
          </p:nvPr>
        </p:nvSpPr>
        <p:spPr/>
        <p:txBody>
          <a:bodyPr/>
          <a:lstStyle/>
          <a:p>
            <a:fld id="{0341D07B-65E6-4E3B-B725-8ED055DC581C}" type="slidenum">
              <a:rPr lang="en-IN" smtClean="0">
                <a:solidFill>
                  <a:schemeClr val="accent1">
                    <a:lumMod val="50000"/>
                  </a:schemeClr>
                </a:solidFill>
              </a:rPr>
              <a:pPr/>
              <a:t>7</a:t>
            </a:fld>
            <a:endParaRPr lang="en-IN" dirty="0">
              <a:solidFill>
                <a:schemeClr val="accent1">
                  <a:lumMod val="50000"/>
                </a:schemeClr>
              </a:solidFill>
            </a:endParaRPr>
          </a:p>
        </p:txBody>
      </p:sp>
      <p:sp>
        <p:nvSpPr>
          <p:cNvPr id="7" name="TextBox 6">
            <a:extLst>
              <a:ext uri="{FF2B5EF4-FFF2-40B4-BE49-F238E27FC236}">
                <a16:creationId xmlns:a16="http://schemas.microsoft.com/office/drawing/2014/main" id="{9A20009D-141A-3C91-8F4A-AB3AD2B3179F}"/>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grpSp>
        <p:nvGrpSpPr>
          <p:cNvPr id="11" name="Group 10">
            <a:extLst>
              <a:ext uri="{FF2B5EF4-FFF2-40B4-BE49-F238E27FC236}">
                <a16:creationId xmlns:a16="http://schemas.microsoft.com/office/drawing/2014/main" id="{00313040-4587-33CB-854B-415A2F8AC09B}"/>
              </a:ext>
            </a:extLst>
          </p:cNvPr>
          <p:cNvGrpSpPr/>
          <p:nvPr/>
        </p:nvGrpSpPr>
        <p:grpSpPr>
          <a:xfrm>
            <a:off x="6724802" y="1905185"/>
            <a:ext cx="5458883" cy="1919470"/>
            <a:chOff x="7068021" y="1637854"/>
            <a:chExt cx="5458883" cy="1919470"/>
          </a:xfrm>
        </p:grpSpPr>
        <p:pic>
          <p:nvPicPr>
            <p:cNvPr id="12" name="Picture 2">
              <a:extLst>
                <a:ext uri="{FF2B5EF4-FFF2-40B4-BE49-F238E27FC236}">
                  <a16:creationId xmlns:a16="http://schemas.microsoft.com/office/drawing/2014/main" id="{ABA4558E-ADF0-EDA5-6B65-9A6895662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017" y="1637854"/>
              <a:ext cx="3912792" cy="149291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631C99D1-6FC6-9329-6230-39DBD1917DB0}"/>
                </a:ext>
              </a:extLst>
            </p:cNvPr>
            <p:cNvCxnSpPr>
              <a:cxnSpLocks/>
            </p:cNvCxnSpPr>
            <p:nvPr/>
          </p:nvCxnSpPr>
          <p:spPr>
            <a:xfrm flipH="1" flipV="1">
              <a:off x="9232135" y="2000493"/>
              <a:ext cx="1883884" cy="10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740DA51-3756-9523-9E5F-EE9477AD664D}"/>
                </a:ext>
              </a:extLst>
            </p:cNvPr>
            <p:cNvSpPr txBox="1"/>
            <p:nvPr/>
          </p:nvSpPr>
          <p:spPr>
            <a:xfrm>
              <a:off x="7068021" y="3180490"/>
              <a:ext cx="5458883" cy="376834"/>
            </a:xfrm>
            <a:prstGeom prst="rect">
              <a:avLst/>
            </a:prstGeom>
            <a:noFill/>
          </p:spPr>
          <p:txBody>
            <a:bodyPr wrap="square" rtlCol="0">
              <a:spAutoFit/>
            </a:bodyPr>
            <a:lstStyle/>
            <a:p>
              <a:pPr>
                <a:lnSpc>
                  <a:spcPct val="150000"/>
                </a:lnSpc>
              </a:pPr>
              <a:r>
                <a:rPr lang="en-US" sz="1400" i="1" dirty="0">
                  <a:solidFill>
                    <a:schemeClr val="accent1">
                      <a:lumMod val="50000"/>
                    </a:schemeClr>
                  </a:solidFill>
                  <a:latin typeface="Times New Roman" panose="02020603050405020304" pitchFamily="18" charset="0"/>
                  <a:cs typeface="Times New Roman" panose="02020603050405020304" pitchFamily="18" charset="0"/>
                </a:rPr>
                <a:t>Fig 8:  Infinite temperature at start of heat source[</a:t>
              </a:r>
              <a:r>
                <a:rPr lang="en-US" sz="1400" b="0" i="1" dirty="0" err="1">
                  <a:solidFill>
                    <a:schemeClr val="accent1">
                      <a:lumMod val="50000"/>
                    </a:schemeClr>
                  </a:solidFill>
                  <a:effectLst/>
                  <a:latin typeface="Times New Roman" panose="02020603050405020304" pitchFamily="18" charset="0"/>
                  <a:cs typeface="Times New Roman" panose="02020603050405020304" pitchFamily="18" charset="0"/>
                </a:rPr>
                <a:t>Nasiri</a:t>
              </a:r>
              <a:r>
                <a:rPr lang="en-US" sz="1400" b="0" i="1" dirty="0">
                  <a:solidFill>
                    <a:schemeClr val="accent1">
                      <a:lumMod val="50000"/>
                    </a:schemeClr>
                  </a:solidFill>
                  <a:effectLst/>
                  <a:latin typeface="Times New Roman" panose="02020603050405020304" pitchFamily="18" charset="0"/>
                  <a:cs typeface="Times New Roman" panose="02020603050405020304" pitchFamily="18" charset="0"/>
                </a:rPr>
                <a:t> et. al, 2019</a:t>
              </a:r>
              <a:r>
                <a:rPr lang="en-US" sz="1400" i="1" dirty="0">
                  <a:solidFill>
                    <a:schemeClr val="accent1">
                      <a:lumMod val="50000"/>
                    </a:schemeClr>
                  </a:solidFill>
                  <a:latin typeface="Times New Roman" panose="02020603050405020304" pitchFamily="18" charset="0"/>
                  <a:cs typeface="Times New Roman" panose="02020603050405020304" pitchFamily="18" charset="0"/>
                </a:rPr>
                <a:t>] [8]</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
        <p:nvSpPr>
          <p:cNvPr id="17" name="TextBox 16">
            <a:extLst>
              <a:ext uri="{FF2B5EF4-FFF2-40B4-BE49-F238E27FC236}">
                <a16:creationId xmlns:a16="http://schemas.microsoft.com/office/drawing/2014/main" id="{23D85087-B610-BB69-044C-7D6571C0F3F5}"/>
              </a:ext>
            </a:extLst>
          </p:cNvPr>
          <p:cNvSpPr txBox="1"/>
          <p:nvPr/>
        </p:nvSpPr>
        <p:spPr>
          <a:xfrm>
            <a:off x="212531" y="3429000"/>
            <a:ext cx="6585186" cy="830099"/>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17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Also, the Temperature at origin of heat source may increase beyond Melting point of the material</a:t>
            </a:r>
            <a:r>
              <a:rPr lang="en-US" sz="1700" dirty="0">
                <a:solidFill>
                  <a:schemeClr val="accent1">
                    <a:lumMod val="50000"/>
                  </a:schemeClr>
                </a:solidFill>
                <a:latin typeface="Times New Roman" panose="02020603050405020304" pitchFamily="18" charset="0"/>
                <a:cs typeface="Times New Roman" panose="02020603050405020304" pitchFamily="18" charset="0"/>
              </a:rPr>
              <a:t>. </a:t>
            </a:r>
            <a:r>
              <a:rPr lang="en-US" sz="1700" i="1" dirty="0">
                <a:solidFill>
                  <a:schemeClr val="accent1">
                    <a:lumMod val="50000"/>
                  </a:schemeClr>
                </a:solidFill>
                <a:latin typeface="Times New Roman" panose="02020603050405020304" pitchFamily="18" charset="0"/>
                <a:cs typeface="Times New Roman" panose="02020603050405020304" pitchFamily="18" charset="0"/>
              </a:rPr>
              <a:t>[</a:t>
            </a:r>
            <a:r>
              <a:rPr lang="en-US" sz="1700" b="0" i="1" dirty="0" err="1">
                <a:solidFill>
                  <a:schemeClr val="accent1">
                    <a:lumMod val="50000"/>
                  </a:schemeClr>
                </a:solidFill>
                <a:effectLst/>
                <a:latin typeface="Times New Roman" panose="02020603050405020304" pitchFamily="18" charset="0"/>
                <a:cs typeface="Times New Roman" panose="02020603050405020304" pitchFamily="18" charset="0"/>
              </a:rPr>
              <a:t>Nasiri</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 et. al, 2019</a:t>
            </a:r>
            <a:r>
              <a:rPr lang="en-US" sz="1700" i="1" dirty="0">
                <a:solidFill>
                  <a:schemeClr val="accent1">
                    <a:lumMod val="50000"/>
                  </a:schemeClr>
                </a:solidFill>
                <a:latin typeface="Times New Roman" panose="02020603050405020304" pitchFamily="18" charset="0"/>
                <a:cs typeface="Times New Roman" panose="02020603050405020304" pitchFamily="18" charset="0"/>
              </a:rPr>
              <a:t>][8]</a:t>
            </a:r>
          </a:p>
        </p:txBody>
      </p:sp>
      <p:grpSp>
        <p:nvGrpSpPr>
          <p:cNvPr id="18" name="Group 17">
            <a:extLst>
              <a:ext uri="{FF2B5EF4-FFF2-40B4-BE49-F238E27FC236}">
                <a16:creationId xmlns:a16="http://schemas.microsoft.com/office/drawing/2014/main" id="{531D95C4-DFDD-6FAC-21C7-5C60112D3A35}"/>
              </a:ext>
            </a:extLst>
          </p:cNvPr>
          <p:cNvGrpSpPr/>
          <p:nvPr/>
        </p:nvGrpSpPr>
        <p:grpSpPr>
          <a:xfrm>
            <a:off x="4524251" y="4003054"/>
            <a:ext cx="7639384" cy="2037076"/>
            <a:chOff x="4853435" y="4106943"/>
            <a:chExt cx="7639384" cy="2037073"/>
          </a:xfrm>
        </p:grpSpPr>
        <p:pic>
          <p:nvPicPr>
            <p:cNvPr id="21" name="Picture 20">
              <a:extLst>
                <a:ext uri="{FF2B5EF4-FFF2-40B4-BE49-F238E27FC236}">
                  <a16:creationId xmlns:a16="http://schemas.microsoft.com/office/drawing/2014/main" id="{1E9FBBF4-6EE2-4B64-44C2-C8FC71EE8E6C}"/>
                </a:ext>
              </a:extLst>
            </p:cNvPr>
            <p:cNvPicPr>
              <a:picLocks noChangeAspect="1"/>
            </p:cNvPicPr>
            <p:nvPr/>
          </p:nvPicPr>
          <p:blipFill>
            <a:blip r:embed="rId3"/>
            <a:stretch>
              <a:fillRect/>
            </a:stretch>
          </p:blipFill>
          <p:spPr>
            <a:xfrm>
              <a:off x="8504350" y="4106943"/>
              <a:ext cx="3334987" cy="1713404"/>
            </a:xfrm>
            <a:prstGeom prst="rect">
              <a:avLst/>
            </a:prstGeom>
          </p:spPr>
        </p:pic>
        <p:sp>
          <p:nvSpPr>
            <p:cNvPr id="27" name="TextBox 26">
              <a:extLst>
                <a:ext uri="{FF2B5EF4-FFF2-40B4-BE49-F238E27FC236}">
                  <a16:creationId xmlns:a16="http://schemas.microsoft.com/office/drawing/2014/main" id="{90FCAB7F-8F67-22A2-7CCB-F2054454F297}"/>
                </a:ext>
              </a:extLst>
            </p:cNvPr>
            <p:cNvSpPr txBox="1"/>
            <p:nvPr/>
          </p:nvSpPr>
          <p:spPr>
            <a:xfrm>
              <a:off x="4853435" y="5767182"/>
              <a:ext cx="7639384" cy="376834"/>
            </a:xfrm>
            <a:prstGeom prst="rect">
              <a:avLst/>
            </a:prstGeom>
            <a:noFill/>
          </p:spPr>
          <p:txBody>
            <a:bodyPr wrap="square" rtlCol="0">
              <a:spAutoFit/>
            </a:bodyPr>
            <a:lstStyle/>
            <a:p>
              <a:pPr>
                <a:lnSpc>
                  <a:spcPct val="150000"/>
                </a:lnSpc>
              </a:pPr>
              <a:r>
                <a:rPr lang="en-US" sz="1400" i="1" dirty="0">
                  <a:solidFill>
                    <a:schemeClr val="accent1">
                      <a:lumMod val="50000"/>
                    </a:schemeClr>
                  </a:solidFill>
                  <a:latin typeface="Times New Roman" panose="02020603050405020304" pitchFamily="18" charset="0"/>
                  <a:cs typeface="Times New Roman" panose="02020603050405020304" pitchFamily="18" charset="0"/>
                </a:rPr>
                <a:t>Fig 9: Difference of melt pool cross sections between arc welding and WAAM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Mohebbi</a:t>
              </a:r>
              <a:r>
                <a:rPr lang="en-US" sz="1400" i="1" dirty="0">
                  <a:solidFill>
                    <a:schemeClr val="accent1">
                      <a:lumMod val="50000"/>
                    </a:schemeClr>
                  </a:solidFill>
                  <a:latin typeface="Times New Roman" panose="02020603050405020304" pitchFamily="18" charset="0"/>
                  <a:cs typeface="Times New Roman" panose="02020603050405020304" pitchFamily="18" charset="0"/>
                </a:rPr>
                <a:t> et al., 2018][9]</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3BA76F0F-1BE9-528E-4CC8-D14725B1A5DA}"/>
              </a:ext>
            </a:extLst>
          </p:cNvPr>
          <p:cNvSpPr txBox="1"/>
          <p:nvPr/>
        </p:nvSpPr>
        <p:spPr>
          <a:xfrm>
            <a:off x="161922" y="4556390"/>
            <a:ext cx="8104600" cy="923330"/>
          </a:xfrm>
          <a:prstGeom prst="rect">
            <a:avLst/>
          </a:prstGeom>
          <a:noFill/>
        </p:spPr>
        <p:txBody>
          <a:bodyPr wrap="square" rtlCol="0">
            <a:spAutoFit/>
          </a:bodyPr>
          <a:lstStyle/>
          <a:p>
            <a:pPr marL="742950" lvl="1" indent="-285750">
              <a:buFont typeface="Arial" panose="020B0604020202020204" pitchFamily="34" charset="0"/>
              <a:buChar char="•"/>
            </a:pPr>
            <a:r>
              <a:rPr lang="en-US" sz="1700" dirty="0">
                <a:solidFill>
                  <a:schemeClr val="accent1">
                    <a:lumMod val="50000"/>
                  </a:schemeClr>
                </a:solidFill>
                <a:latin typeface="Times New Roman" panose="02020603050405020304" pitchFamily="18" charset="0"/>
                <a:cs typeface="Times New Roman" panose="02020603050405020304" pitchFamily="18" charset="0"/>
              </a:rPr>
              <a:t>Melt pool differences between arc welding and WAAM affect melting efficiency due to heat transfer variance</a:t>
            </a:r>
            <a:r>
              <a:rPr lang="en-US" sz="1700" i="1" dirty="0">
                <a:solidFill>
                  <a:schemeClr val="accent1">
                    <a:lumMod val="50000"/>
                  </a:schemeClr>
                </a:solidFill>
                <a:latin typeface="Times New Roman" panose="02020603050405020304" pitchFamily="18" charset="0"/>
                <a:cs typeface="Times New Roman" panose="02020603050405020304" pitchFamily="18" charset="0"/>
              </a:rPr>
              <a:t>.[</a:t>
            </a:r>
            <a:r>
              <a:rPr lang="en-US" sz="1700" i="1" dirty="0" err="1">
                <a:solidFill>
                  <a:schemeClr val="accent1">
                    <a:lumMod val="50000"/>
                  </a:schemeClr>
                </a:solidFill>
                <a:latin typeface="Times New Roman" panose="02020603050405020304" pitchFamily="18" charset="0"/>
                <a:cs typeface="Times New Roman" panose="02020603050405020304" pitchFamily="18" charset="0"/>
              </a:rPr>
              <a:t>Mohebbi</a:t>
            </a:r>
            <a:r>
              <a:rPr lang="en-US" sz="1700" i="1" dirty="0">
                <a:solidFill>
                  <a:schemeClr val="accent1">
                    <a:lumMod val="50000"/>
                  </a:schemeClr>
                </a:solidFill>
                <a:latin typeface="Times New Roman" panose="02020603050405020304" pitchFamily="18" charset="0"/>
                <a:cs typeface="Times New Roman" panose="02020603050405020304" pitchFamily="18" charset="0"/>
              </a:rPr>
              <a:t> et al., 2018][9]</a:t>
            </a:r>
          </a:p>
          <a:p>
            <a:pPr marL="742950" lvl="1" indent="-285750">
              <a:buFont typeface="Arial" panose="020B0604020202020204" pitchFamily="34" charset="0"/>
              <a:buChar char="•"/>
            </a:pPr>
            <a:endParaRPr lang="en-IN" dirty="0">
              <a:solidFill>
                <a:schemeClr val="accent1">
                  <a:lumMod val="50000"/>
                </a:schemeClr>
              </a:solidFill>
            </a:endParaRPr>
          </a:p>
        </p:txBody>
      </p:sp>
      <p:sp>
        <p:nvSpPr>
          <p:cNvPr id="29" name="TextBox 28">
            <a:extLst>
              <a:ext uri="{FF2B5EF4-FFF2-40B4-BE49-F238E27FC236}">
                <a16:creationId xmlns:a16="http://schemas.microsoft.com/office/drawing/2014/main" id="{ED19825C-5242-9022-FB50-2D9843DF1D11}"/>
              </a:ext>
            </a:extLst>
          </p:cNvPr>
          <p:cNvSpPr txBox="1"/>
          <p:nvPr/>
        </p:nvSpPr>
        <p:spPr>
          <a:xfrm>
            <a:off x="212531" y="2201202"/>
            <a:ext cx="7325267" cy="830099"/>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1700" dirty="0">
                <a:solidFill>
                  <a:schemeClr val="accent1">
                    <a:lumMod val="50000"/>
                  </a:schemeClr>
                </a:solidFill>
                <a:latin typeface="Times New Roman" panose="02020603050405020304" pitchFamily="18" charset="0"/>
                <a:cs typeface="Times New Roman" panose="02020603050405020304" pitchFamily="18" charset="0"/>
              </a:rPr>
              <a:t>Analytical results deviate from experimental data if radiation and convection is ignored in heat transfer modeling. </a:t>
            </a:r>
            <a:r>
              <a:rPr lang="en-US" sz="1700" i="1" dirty="0">
                <a:solidFill>
                  <a:schemeClr val="accent1">
                    <a:lumMod val="50000"/>
                  </a:schemeClr>
                </a:solidFill>
                <a:latin typeface="Times New Roman" panose="02020603050405020304" pitchFamily="18" charset="0"/>
                <a:cs typeface="Times New Roman" panose="02020603050405020304" pitchFamily="18" charset="0"/>
              </a:rPr>
              <a:t>[</a:t>
            </a:r>
            <a:r>
              <a:rPr lang="en-US" sz="1700" b="0" i="1" dirty="0" err="1">
                <a:solidFill>
                  <a:schemeClr val="accent1">
                    <a:lumMod val="50000"/>
                  </a:schemeClr>
                </a:solidFill>
                <a:effectLst/>
                <a:latin typeface="Times New Roman" panose="02020603050405020304" pitchFamily="18" charset="0"/>
                <a:cs typeface="Times New Roman" panose="02020603050405020304" pitchFamily="18" charset="0"/>
              </a:rPr>
              <a:t>Nasiri</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 et. al, 2019</a:t>
            </a:r>
            <a:r>
              <a:rPr lang="en-US" sz="1700" i="1" dirty="0">
                <a:solidFill>
                  <a:schemeClr val="accent1">
                    <a:lumMod val="50000"/>
                  </a:schemeClr>
                </a:solidFill>
                <a:latin typeface="Times New Roman" panose="02020603050405020304" pitchFamily="18" charset="0"/>
                <a:cs typeface="Times New Roman" panose="02020603050405020304" pitchFamily="18" charset="0"/>
              </a:rPr>
              <a:t>][8]</a:t>
            </a:r>
          </a:p>
        </p:txBody>
      </p:sp>
      <p:sp>
        <p:nvSpPr>
          <p:cNvPr id="30" name="TextBox 29">
            <a:extLst>
              <a:ext uri="{FF2B5EF4-FFF2-40B4-BE49-F238E27FC236}">
                <a16:creationId xmlns:a16="http://schemas.microsoft.com/office/drawing/2014/main" id="{991BD8BE-247D-9A18-EDB4-930003BF6799}"/>
              </a:ext>
            </a:extLst>
          </p:cNvPr>
          <p:cNvSpPr txBox="1"/>
          <p:nvPr/>
        </p:nvSpPr>
        <p:spPr>
          <a:xfrm>
            <a:off x="146415" y="610792"/>
            <a:ext cx="11717923" cy="129439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1" i="0" dirty="0">
                <a:solidFill>
                  <a:srgbClr val="C00000"/>
                </a:solidFill>
                <a:effectLst/>
                <a:latin typeface="Times New Roman" panose="02020603050405020304" pitchFamily="18" charset="0"/>
                <a:cs typeface="Times New Roman" panose="02020603050405020304" pitchFamily="18" charset="0"/>
              </a:rPr>
              <a:t>Analytical Modelling:</a:t>
            </a:r>
          </a:p>
          <a:p>
            <a:pPr marL="742950" lvl="1" indent="-285750">
              <a:lnSpc>
                <a:spcPct val="150000"/>
              </a:lnSpc>
              <a:buFont typeface="Arial" panose="020B0604020202020204" pitchFamily="34" charset="0"/>
              <a:buChar char="•"/>
            </a:pP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The foundations of the analytical modelling of WAAM are the development and application of the heat transfer equation for moving heat sources in </a:t>
            </a:r>
            <a:r>
              <a:rPr lang="en-US" sz="1700" dirty="0">
                <a:solidFill>
                  <a:schemeClr val="accent1">
                    <a:lumMod val="50000"/>
                  </a:schemeClr>
                </a:solidFill>
                <a:latin typeface="Times New Roman" panose="02020603050405020304" pitchFamily="18" charset="0"/>
                <a:cs typeface="Times New Roman" panose="02020603050405020304" pitchFamily="18" charset="0"/>
              </a:rPr>
              <a:t>arc welding </a:t>
            </a: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by Rosenthal’s steady state solution </a:t>
            </a:r>
            <a:r>
              <a:rPr lang="en-US" sz="1700" b="0" i="1" dirty="0">
                <a:solidFill>
                  <a:schemeClr val="accent1">
                    <a:lumMod val="50000"/>
                  </a:schemeClr>
                </a:solidFill>
                <a:latin typeface="Times New Roman" panose="02020603050405020304" pitchFamily="18" charset="0"/>
                <a:cs typeface="Times New Roman" panose="02020603050405020304" pitchFamily="18" charset="0"/>
              </a:rPr>
              <a:t>[</a:t>
            </a:r>
            <a:r>
              <a:rPr lang="en-IN" sz="1700" i="1" dirty="0">
                <a:solidFill>
                  <a:schemeClr val="accent1">
                    <a:lumMod val="50000"/>
                  </a:schemeClr>
                </a:solidFill>
                <a:effectLst/>
                <a:latin typeface="Times New Roman" panose="02020603050405020304" pitchFamily="18" charset="0"/>
                <a:cs typeface="Times New Roman" panose="02020603050405020304" pitchFamily="18" charset="0"/>
              </a:rPr>
              <a:t>Kai </a:t>
            </a:r>
            <a:r>
              <a:rPr lang="en-IN" sz="1700" i="1" dirty="0" err="1">
                <a:solidFill>
                  <a:schemeClr val="accent1">
                    <a:lumMod val="50000"/>
                  </a:schemeClr>
                </a:solidFill>
                <a:effectLst/>
                <a:latin typeface="Times New Roman" panose="02020603050405020304" pitchFamily="18" charset="0"/>
                <a:cs typeface="Times New Roman" panose="02020603050405020304" pitchFamily="18" charset="0"/>
              </a:rPr>
              <a:t>Treutler</a:t>
            </a:r>
            <a:r>
              <a:rPr lang="en-IN" sz="1700" i="1" dirty="0">
                <a:solidFill>
                  <a:schemeClr val="accent1">
                    <a:lumMod val="50000"/>
                  </a:schemeClr>
                </a:solidFill>
                <a:effectLst/>
                <a:latin typeface="Times New Roman" panose="02020603050405020304" pitchFamily="18" charset="0"/>
                <a:cs typeface="Times New Roman" panose="02020603050405020304" pitchFamily="18" charset="0"/>
              </a:rPr>
              <a:t> et al.,, 2021][3]</a:t>
            </a:r>
            <a:endParaRPr lang="en-US" sz="1700" i="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66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3645FB-565C-F15A-32BA-048915508C6D}"/>
              </a:ext>
            </a:extLst>
          </p:cNvPr>
          <p:cNvSpPr>
            <a:spLocks noGrp="1"/>
          </p:cNvSpPr>
          <p:nvPr>
            <p:ph type="sldNum" sz="quarter" idx="12"/>
          </p:nvPr>
        </p:nvSpPr>
        <p:spPr/>
        <p:txBody>
          <a:bodyPr/>
          <a:lstStyle/>
          <a:p>
            <a:fld id="{0341D07B-65E6-4E3B-B725-8ED055DC581C}" type="slidenum">
              <a:rPr lang="en-IN" smtClean="0"/>
              <a:pPr/>
              <a:t>8</a:t>
            </a:fld>
            <a:endParaRPr lang="en-IN" dirty="0"/>
          </a:p>
        </p:txBody>
      </p:sp>
      <p:sp>
        <p:nvSpPr>
          <p:cNvPr id="5" name="TextBox 4">
            <a:extLst>
              <a:ext uri="{FF2B5EF4-FFF2-40B4-BE49-F238E27FC236}">
                <a16:creationId xmlns:a16="http://schemas.microsoft.com/office/drawing/2014/main" id="{5DC06AE4-2D1D-5838-959C-0BD81B719B25}"/>
              </a:ext>
            </a:extLst>
          </p:cNvPr>
          <p:cNvSpPr txBox="1"/>
          <p:nvPr/>
        </p:nvSpPr>
        <p:spPr>
          <a:xfrm>
            <a:off x="-1" y="14145"/>
            <a:ext cx="12189485" cy="461665"/>
          </a:xfrm>
          <a:prstGeom prst="rect">
            <a:avLst/>
          </a:prstGeom>
          <a:noFill/>
        </p:spPr>
        <p:txBody>
          <a:bodyPr wrap="square">
            <a:spAutoFit/>
          </a:bodyPr>
          <a:lstStyle/>
          <a:p>
            <a:pPr algn="ctr"/>
            <a:r>
              <a:rPr lang="en-IN" sz="2400" b="1" dirty="0">
                <a:solidFill>
                  <a:srgbClr val="000099"/>
                </a:solidFill>
                <a:latin typeface="Times New Roman" panose="02020603050405020304" pitchFamily="18" charset="0"/>
                <a:cs typeface="Times New Roman" panose="02020603050405020304" pitchFamily="18" charset="0"/>
              </a:rPr>
              <a:t>Literature survey</a:t>
            </a:r>
            <a:endParaRPr lang="en-IN" sz="2400" dirty="0">
              <a:solidFill>
                <a:srgbClr val="000099"/>
              </a:solidFill>
            </a:endParaRPr>
          </a:p>
        </p:txBody>
      </p:sp>
      <p:sp>
        <p:nvSpPr>
          <p:cNvPr id="19" name="Rectangle 18">
            <a:extLst>
              <a:ext uri="{FF2B5EF4-FFF2-40B4-BE49-F238E27FC236}">
                <a16:creationId xmlns:a16="http://schemas.microsoft.com/office/drawing/2014/main" id="{71F3D474-1AE0-2AB5-9222-C85EE0A1A695}"/>
              </a:ext>
            </a:extLst>
          </p:cNvPr>
          <p:cNvSpPr/>
          <p:nvPr/>
        </p:nvSpPr>
        <p:spPr>
          <a:xfrm>
            <a:off x="219074" y="1247775"/>
            <a:ext cx="257643" cy="238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8BE90F8-13C5-6808-28B1-9A387384D5A8}"/>
              </a:ext>
            </a:extLst>
          </p:cNvPr>
          <p:cNvSpPr txBox="1"/>
          <p:nvPr/>
        </p:nvSpPr>
        <p:spPr>
          <a:xfrm>
            <a:off x="219074" y="612328"/>
            <a:ext cx="12526187" cy="830099"/>
          </a:xfrm>
          <a:prstGeom prst="rect">
            <a:avLst/>
          </a:prstGeom>
          <a:noFill/>
        </p:spPr>
        <p:txBody>
          <a:bodyPr wrap="square">
            <a:spAutoFit/>
          </a:bodyPr>
          <a:lstStyle/>
          <a:p>
            <a:pPr marL="742950" lvl="1" indent="-285750" algn="just">
              <a:lnSpc>
                <a:spcPct val="150000"/>
              </a:lnSpc>
              <a:buFont typeface="Arial" panose="020B0604020202020204" pitchFamily="34" charset="0"/>
              <a:buChar char="•"/>
            </a:pP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Basic analytical models are insufficient for complex welding </a:t>
            </a:r>
            <a:r>
              <a:rPr lang="en-US" sz="170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IN" sz="1700" i="1" dirty="0">
                <a:solidFill>
                  <a:schemeClr val="accent1">
                    <a:lumMod val="50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Kai </a:t>
            </a:r>
            <a:r>
              <a:rPr lang="en-IN" sz="1700" i="1" dirty="0" err="1">
                <a:solidFill>
                  <a:schemeClr val="accent1">
                    <a:lumMod val="50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Treutler</a:t>
            </a:r>
            <a:r>
              <a:rPr lang="en-IN" sz="1700" i="1" dirty="0">
                <a:solidFill>
                  <a:schemeClr val="accent1">
                    <a:lumMod val="50000"/>
                  </a:schemeClr>
                </a:solidFill>
                <a:effectLst/>
                <a:latin typeface="Times New Roman" panose="02020603050405020304" pitchFamily="18" charset="0"/>
                <a:cs typeface="Times New Roman" panose="02020603050405020304" pitchFamily="18" charset="0"/>
              </a:rPr>
              <a:t>, 2021][3]</a:t>
            </a:r>
            <a:endParaRPr lang="en-US" sz="1700" i="1" dirty="0">
              <a:solidFill>
                <a:schemeClr val="accent1">
                  <a:lumMod val="50000"/>
                </a:schemeClr>
              </a:solidFill>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 Advanced models like Gaussian distributions are needed for temperature-varying materials and paths</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IN" sz="1700" i="1" dirty="0">
                <a:solidFill>
                  <a:schemeClr val="accent1">
                    <a:lumMod val="50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Kai </a:t>
            </a:r>
            <a:r>
              <a:rPr lang="en-IN" sz="1700" i="1" dirty="0" err="1">
                <a:solidFill>
                  <a:schemeClr val="accent1">
                    <a:lumMod val="50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Treutler</a:t>
            </a:r>
            <a:r>
              <a:rPr lang="en-IN" sz="1700" i="1" dirty="0">
                <a:solidFill>
                  <a:schemeClr val="accent1">
                    <a:lumMod val="50000"/>
                  </a:schemeClr>
                </a:solidFill>
                <a:effectLst/>
                <a:latin typeface="Times New Roman" panose="02020603050405020304" pitchFamily="18" charset="0"/>
                <a:cs typeface="Times New Roman" panose="02020603050405020304" pitchFamily="18" charset="0"/>
              </a:rPr>
              <a:t>, 2021</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][3]</a:t>
            </a:r>
            <a:endParaRPr lang="en-IN" sz="17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3EAB250-D30B-08B8-8405-5A4A91E4069E}"/>
              </a:ext>
            </a:extLst>
          </p:cNvPr>
          <p:cNvSpPr txBox="1"/>
          <p:nvPr/>
        </p:nvSpPr>
        <p:spPr>
          <a:xfrm>
            <a:off x="9144000" y="5020170"/>
            <a:ext cx="594360" cy="261610"/>
          </a:xfrm>
          <a:prstGeom prst="rect">
            <a:avLst/>
          </a:prstGeom>
          <a:noFill/>
        </p:spPr>
        <p:txBody>
          <a:bodyPr wrap="square" rtlCol="0">
            <a:spAutoFit/>
          </a:bodyPr>
          <a:lstStyle/>
          <a:p>
            <a:r>
              <a:rPr lang="en-US" sz="1100" dirty="0"/>
              <a:t>(d)</a:t>
            </a:r>
            <a:endParaRPr lang="en-IN" sz="1100" dirty="0"/>
          </a:p>
        </p:txBody>
      </p:sp>
      <p:grpSp>
        <p:nvGrpSpPr>
          <p:cNvPr id="3" name="Group 2">
            <a:extLst>
              <a:ext uri="{FF2B5EF4-FFF2-40B4-BE49-F238E27FC236}">
                <a16:creationId xmlns:a16="http://schemas.microsoft.com/office/drawing/2014/main" id="{5D6169CE-4753-2EC5-29EB-4BB78C0F4578}"/>
              </a:ext>
            </a:extLst>
          </p:cNvPr>
          <p:cNvGrpSpPr/>
          <p:nvPr/>
        </p:nvGrpSpPr>
        <p:grpSpPr>
          <a:xfrm>
            <a:off x="347895" y="1484191"/>
            <a:ext cx="12759254" cy="4425194"/>
            <a:chOff x="347895" y="1484191"/>
            <a:chExt cx="12759254" cy="4425194"/>
          </a:xfrm>
        </p:grpSpPr>
        <p:sp>
          <p:nvSpPr>
            <p:cNvPr id="7" name="TextBox 6">
              <a:extLst>
                <a:ext uri="{FF2B5EF4-FFF2-40B4-BE49-F238E27FC236}">
                  <a16:creationId xmlns:a16="http://schemas.microsoft.com/office/drawing/2014/main" id="{C1CE8DCA-1065-F449-9D4D-585F6D237C68}"/>
                </a:ext>
              </a:extLst>
            </p:cNvPr>
            <p:cNvSpPr txBox="1"/>
            <p:nvPr/>
          </p:nvSpPr>
          <p:spPr>
            <a:xfrm>
              <a:off x="347895" y="1484191"/>
              <a:ext cx="11540776" cy="141577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Numerical method Approaches:</a:t>
              </a:r>
            </a:p>
            <a:p>
              <a:endParaRPr lang="en-US" sz="17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Energy conservation is fundamental to finite element and other numerical methods.</a:t>
              </a:r>
            </a:p>
            <a:p>
              <a:pPr marL="742950" lvl="1" indent="-285750">
                <a:buFont typeface="Arial" panose="020B0604020202020204" pitchFamily="34" charset="0"/>
                <a:buChar char="•"/>
              </a:pPr>
              <a:endParaRPr lang="en-US" sz="1700" b="0" i="0" dirty="0">
                <a:solidFill>
                  <a:schemeClr val="accent1">
                    <a:lumMod val="50000"/>
                  </a:schemeClr>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700" b="0"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Hexahedral elements are preferred in WAAM for linear, multi-layer depositions </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IN" sz="1700" b="0" i="1" dirty="0">
                  <a:solidFill>
                    <a:schemeClr val="accent1">
                      <a:lumMod val="50000"/>
                    </a:schemeClr>
                  </a:solidFill>
                  <a:effectLst/>
                  <a:latin typeface="Times New Roman" panose="02020603050405020304" pitchFamily="18" charset="0"/>
                  <a:cs typeface="Times New Roman" panose="02020603050405020304" pitchFamily="18" charset="0"/>
                </a:rPr>
                <a:t>Filippo </a:t>
              </a:r>
              <a:r>
                <a:rPr lang="en-IN" sz="1700" b="0" i="1" dirty="0" err="1">
                  <a:solidFill>
                    <a:schemeClr val="accent1">
                      <a:lumMod val="50000"/>
                    </a:schemeClr>
                  </a:solidFill>
                  <a:effectLst/>
                  <a:latin typeface="Times New Roman" panose="02020603050405020304" pitchFamily="18" charset="0"/>
                  <a:cs typeface="Times New Roman" panose="02020603050405020304" pitchFamily="18" charset="0"/>
                </a:rPr>
                <a:t>Montevecchi</a:t>
              </a:r>
              <a:r>
                <a:rPr lang="en-IN" sz="1700" b="0" i="1" dirty="0">
                  <a:solidFill>
                    <a:schemeClr val="accent1">
                      <a:lumMod val="50000"/>
                    </a:schemeClr>
                  </a:solidFill>
                  <a:effectLst/>
                  <a:latin typeface="Times New Roman" panose="02020603050405020304" pitchFamily="18" charset="0"/>
                  <a:cs typeface="Times New Roman" panose="02020603050405020304" pitchFamily="18" charset="0"/>
                </a:rPr>
                <a:t>, 2017][10]</a:t>
              </a:r>
              <a:endParaRPr lang="en-IN" sz="17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45CF797-3EEF-B904-4FE8-7763A97E8689}"/>
                </a:ext>
              </a:extLst>
            </p:cNvPr>
            <p:cNvPicPr>
              <a:picLocks noChangeAspect="1"/>
            </p:cNvPicPr>
            <p:nvPr/>
          </p:nvPicPr>
          <p:blipFill rotWithShape="1">
            <a:blip r:embed="rId3"/>
            <a:srcRect t="3723" r="66404" b="47668"/>
            <a:stretch/>
          </p:blipFill>
          <p:spPr>
            <a:xfrm>
              <a:off x="347895" y="4218229"/>
              <a:ext cx="2051158" cy="1214640"/>
            </a:xfrm>
            <a:prstGeom prst="rect">
              <a:avLst/>
            </a:prstGeom>
          </p:spPr>
        </p:pic>
        <p:pic>
          <p:nvPicPr>
            <p:cNvPr id="15" name="Picture 14">
              <a:extLst>
                <a:ext uri="{FF2B5EF4-FFF2-40B4-BE49-F238E27FC236}">
                  <a16:creationId xmlns:a16="http://schemas.microsoft.com/office/drawing/2014/main" id="{8FEFD13B-717B-A786-67F8-BD20E20B9176}"/>
                </a:ext>
              </a:extLst>
            </p:cNvPr>
            <p:cNvPicPr>
              <a:picLocks noChangeAspect="1"/>
            </p:cNvPicPr>
            <p:nvPr/>
          </p:nvPicPr>
          <p:blipFill rotWithShape="1">
            <a:blip r:embed="rId3"/>
            <a:srcRect l="33252" t="3724" r="34327" b="52395"/>
            <a:stretch/>
          </p:blipFill>
          <p:spPr>
            <a:xfrm>
              <a:off x="2939826" y="4218229"/>
              <a:ext cx="1979364" cy="1096520"/>
            </a:xfrm>
            <a:prstGeom prst="rect">
              <a:avLst/>
            </a:prstGeom>
          </p:spPr>
        </p:pic>
        <p:pic>
          <p:nvPicPr>
            <p:cNvPr id="16" name="Picture 15">
              <a:extLst>
                <a:ext uri="{FF2B5EF4-FFF2-40B4-BE49-F238E27FC236}">
                  <a16:creationId xmlns:a16="http://schemas.microsoft.com/office/drawing/2014/main" id="{531C13D6-65AA-4BE3-64A9-DF5BB21BBDD5}"/>
                </a:ext>
              </a:extLst>
            </p:cNvPr>
            <p:cNvPicPr>
              <a:picLocks noChangeAspect="1"/>
            </p:cNvPicPr>
            <p:nvPr/>
          </p:nvPicPr>
          <p:blipFill rotWithShape="1">
            <a:blip r:embed="rId3"/>
            <a:srcRect l="67580" t="3724" b="52395"/>
            <a:stretch/>
          </p:blipFill>
          <p:spPr>
            <a:xfrm>
              <a:off x="5643562" y="4159169"/>
              <a:ext cx="1979364" cy="1096520"/>
            </a:xfrm>
            <a:prstGeom prst="rect">
              <a:avLst/>
            </a:prstGeom>
          </p:spPr>
        </p:pic>
        <p:pic>
          <p:nvPicPr>
            <p:cNvPr id="17" name="Picture 16">
              <a:extLst>
                <a:ext uri="{FF2B5EF4-FFF2-40B4-BE49-F238E27FC236}">
                  <a16:creationId xmlns:a16="http://schemas.microsoft.com/office/drawing/2014/main" id="{52DDF94A-A16E-85BE-3D29-9D03B2CDBB8C}"/>
                </a:ext>
              </a:extLst>
            </p:cNvPr>
            <p:cNvPicPr>
              <a:picLocks noChangeAspect="1"/>
            </p:cNvPicPr>
            <p:nvPr/>
          </p:nvPicPr>
          <p:blipFill rotWithShape="1">
            <a:blip r:embed="rId3"/>
            <a:srcRect l="51223" t="47724" r="17139" b="10230"/>
            <a:stretch/>
          </p:blipFill>
          <p:spPr>
            <a:xfrm>
              <a:off x="8347298" y="3939338"/>
              <a:ext cx="1931624" cy="1050648"/>
            </a:xfrm>
            <a:prstGeom prst="rect">
              <a:avLst/>
            </a:prstGeom>
          </p:spPr>
        </p:pic>
        <p:sp>
          <p:nvSpPr>
            <p:cNvPr id="20" name="TextBox 19">
              <a:extLst>
                <a:ext uri="{FF2B5EF4-FFF2-40B4-BE49-F238E27FC236}">
                  <a16:creationId xmlns:a16="http://schemas.microsoft.com/office/drawing/2014/main" id="{D0839962-2FF5-1945-8211-530B61E2A838}"/>
                </a:ext>
              </a:extLst>
            </p:cNvPr>
            <p:cNvSpPr txBox="1"/>
            <p:nvPr/>
          </p:nvSpPr>
          <p:spPr>
            <a:xfrm>
              <a:off x="347895" y="3105834"/>
              <a:ext cx="11834395" cy="646331"/>
            </a:xfrm>
            <a:prstGeom prst="rect">
              <a:avLst/>
            </a:prstGeom>
            <a:noFill/>
          </p:spPr>
          <p:txBody>
            <a:bodyPr wrap="square">
              <a:spAutoFit/>
            </a:bodyPr>
            <a:lstStyle/>
            <a:p>
              <a:pPr marL="742950" lvl="1"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a:t>
              </a: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Adaptive Meshing is recommended for mesh coarsening and element merging in lower layers of deposited material</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US" sz="1700" i="1" dirty="0">
                  <a:solidFill>
                    <a:schemeClr val="accent1">
                      <a:lumMod val="50000"/>
                    </a:schemeClr>
                  </a:solidFill>
                  <a:latin typeface="Times New Roman" panose="02020603050405020304" pitchFamily="18" charset="0"/>
                  <a:cs typeface="Times New Roman" panose="02020603050405020304" pitchFamily="18" charset="0"/>
                </a:rPr>
                <a:t>[Denlinger et al., 2014 , </a:t>
              </a:r>
              <a:r>
                <a:rPr lang="en-US" sz="1700" i="1" dirty="0" err="1">
                  <a:solidFill>
                    <a:schemeClr val="accent1">
                      <a:lumMod val="50000"/>
                    </a:schemeClr>
                  </a:solidFill>
                  <a:latin typeface="Times New Roman" panose="02020603050405020304" pitchFamily="18" charset="0"/>
                  <a:cs typeface="Times New Roman" panose="02020603050405020304" pitchFamily="18" charset="0"/>
                </a:rPr>
                <a:t>Jayanath</a:t>
              </a:r>
              <a:r>
                <a:rPr lang="en-US" sz="1700" i="1" dirty="0">
                  <a:solidFill>
                    <a:schemeClr val="accent1">
                      <a:lumMod val="50000"/>
                    </a:schemeClr>
                  </a:solidFill>
                  <a:latin typeface="Times New Roman" panose="02020603050405020304" pitchFamily="18" charset="0"/>
                  <a:cs typeface="Times New Roman" panose="02020603050405020304" pitchFamily="18" charset="0"/>
                </a:rPr>
                <a:t> and </a:t>
              </a:r>
              <a:r>
                <a:rPr lang="en-US" sz="1700" i="1" dirty="0" err="1">
                  <a:solidFill>
                    <a:schemeClr val="accent1">
                      <a:lumMod val="50000"/>
                    </a:schemeClr>
                  </a:solidFill>
                  <a:latin typeface="Times New Roman" panose="02020603050405020304" pitchFamily="18" charset="0"/>
                  <a:cs typeface="Times New Roman" panose="02020603050405020304" pitchFamily="18" charset="0"/>
                </a:rPr>
                <a:t>Achuthan</a:t>
              </a:r>
              <a:r>
                <a:rPr lang="en-US" sz="1700" i="1" dirty="0">
                  <a:solidFill>
                    <a:schemeClr val="accent1">
                      <a:lumMod val="50000"/>
                    </a:schemeClr>
                  </a:solidFill>
                  <a:latin typeface="Times New Roman" panose="02020603050405020304" pitchFamily="18" charset="0"/>
                  <a:cs typeface="Times New Roman" panose="02020603050405020304" pitchFamily="18" charset="0"/>
                </a:rPr>
                <a:t>, 2018][11]</a:t>
              </a:r>
              <a:endParaRPr lang="en-US" sz="1700" b="0" i="1" dirty="0">
                <a:solidFill>
                  <a:schemeClr val="accent1">
                    <a:lumMod val="50000"/>
                  </a:schemeClr>
                </a:solidFill>
                <a:effectLst/>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51C7E656-6A17-98BC-6FF1-0E06CDF58DF1}"/>
                </a:ext>
              </a:extLst>
            </p:cNvPr>
            <p:cNvSpPr txBox="1"/>
            <p:nvPr/>
          </p:nvSpPr>
          <p:spPr>
            <a:xfrm>
              <a:off x="498787" y="5632386"/>
              <a:ext cx="12608362" cy="276999"/>
            </a:xfrm>
            <a:prstGeom prst="rect">
              <a:avLst/>
            </a:prstGeom>
            <a:noFill/>
          </p:spPr>
          <p:txBody>
            <a:bodyPr wrap="square" rtlCol="0">
              <a:spAutoFit/>
            </a:bodyPr>
            <a:lstStyle/>
            <a:p>
              <a:r>
                <a:rPr lang="en-US" sz="1200" b="0" i="1" dirty="0">
                  <a:solidFill>
                    <a:schemeClr val="accent1">
                      <a:lumMod val="50000"/>
                    </a:schemeClr>
                  </a:solidFill>
                  <a:effectLst/>
                  <a:latin typeface="Times New Roman" panose="02020603050405020304" pitchFamily="18" charset="0"/>
                  <a:cs typeface="Times New Roman" panose="02020603050405020304" pitchFamily="18" charset="0"/>
                </a:rPr>
                <a:t>Fig 10:Meshes: (a) regular, (b) structured biased, (c) unstructured with templates, (d) layer-by-layer coarsened</a:t>
              </a:r>
              <a:r>
                <a:rPr lang="en-US" sz="1200" i="1" dirty="0">
                  <a:solidFill>
                    <a:schemeClr val="accent1">
                      <a:lumMod val="50000"/>
                    </a:schemeClr>
                  </a:solidFill>
                  <a:latin typeface="Times New Roman" panose="02020603050405020304" pitchFamily="18" charset="0"/>
                  <a:cs typeface="Times New Roman" panose="02020603050405020304" pitchFamily="18" charset="0"/>
                </a:rPr>
                <a:t> </a:t>
              </a:r>
              <a:r>
                <a:rPr lang="en-US" sz="1200" b="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US" sz="1200" i="1" dirty="0">
                  <a:solidFill>
                    <a:schemeClr val="accent1">
                      <a:lumMod val="50000"/>
                    </a:schemeClr>
                  </a:solidFill>
                  <a:latin typeface="Times New Roman" panose="02020603050405020304" pitchFamily="18" charset="0"/>
                  <a:cs typeface="Times New Roman" panose="02020603050405020304" pitchFamily="18" charset="0"/>
                </a:rPr>
                <a:t>Denlinger et al., 2014 , </a:t>
              </a:r>
              <a:r>
                <a:rPr lang="en-US" sz="1200" i="1" dirty="0" err="1">
                  <a:solidFill>
                    <a:schemeClr val="accent1">
                      <a:lumMod val="50000"/>
                    </a:schemeClr>
                  </a:solidFill>
                  <a:latin typeface="Times New Roman" panose="02020603050405020304" pitchFamily="18" charset="0"/>
                  <a:cs typeface="Times New Roman" panose="02020603050405020304" pitchFamily="18" charset="0"/>
                </a:rPr>
                <a:t>Jayanath</a:t>
              </a:r>
              <a:r>
                <a:rPr lang="en-US" sz="1200" i="1" dirty="0">
                  <a:solidFill>
                    <a:schemeClr val="accent1">
                      <a:lumMod val="50000"/>
                    </a:schemeClr>
                  </a:solidFill>
                  <a:latin typeface="Times New Roman" panose="02020603050405020304" pitchFamily="18" charset="0"/>
                  <a:cs typeface="Times New Roman" panose="02020603050405020304" pitchFamily="18" charset="0"/>
                </a:rPr>
                <a:t> and </a:t>
              </a:r>
              <a:r>
                <a:rPr lang="en-US" sz="1200" i="1" dirty="0" err="1">
                  <a:solidFill>
                    <a:schemeClr val="accent1">
                      <a:lumMod val="50000"/>
                    </a:schemeClr>
                  </a:solidFill>
                  <a:latin typeface="Times New Roman" panose="02020603050405020304" pitchFamily="18" charset="0"/>
                  <a:cs typeface="Times New Roman" panose="02020603050405020304" pitchFamily="18" charset="0"/>
                </a:rPr>
                <a:t>Achuthan</a:t>
              </a:r>
              <a:r>
                <a:rPr lang="en-US" sz="1200" i="1" dirty="0">
                  <a:solidFill>
                    <a:schemeClr val="accent1">
                      <a:lumMod val="50000"/>
                    </a:schemeClr>
                  </a:solidFill>
                  <a:latin typeface="Times New Roman" panose="02020603050405020304" pitchFamily="18" charset="0"/>
                  <a:cs typeface="Times New Roman" panose="02020603050405020304" pitchFamily="18" charset="0"/>
                </a:rPr>
                <a:t>, </a:t>
              </a:r>
              <a:r>
                <a:rPr lang="en-US" sz="1200" i="1" dirty="0">
                  <a:solidFill>
                    <a:schemeClr val="accent1">
                      <a:lumMod val="50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2018</a:t>
              </a:r>
              <a:r>
                <a:rPr lang="en-US" sz="1200" b="0" i="1" dirty="0">
                  <a:solidFill>
                    <a:schemeClr val="accent1">
                      <a:lumMod val="50000"/>
                    </a:schemeClr>
                  </a:solidFill>
                  <a:effectLst/>
                  <a:latin typeface="Times New Roman" panose="02020603050405020304" pitchFamily="18" charset="0"/>
                  <a:cs typeface="Times New Roman" panose="02020603050405020304" pitchFamily="18" charset="0"/>
                </a:rPr>
                <a:t>][11].</a:t>
              </a:r>
              <a:endParaRPr lang="en-IN" sz="12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855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3645FB-565C-F15A-32BA-048915508C6D}"/>
              </a:ext>
            </a:extLst>
          </p:cNvPr>
          <p:cNvSpPr>
            <a:spLocks noGrp="1"/>
          </p:cNvSpPr>
          <p:nvPr>
            <p:ph type="sldNum" sz="quarter" idx="12"/>
          </p:nvPr>
        </p:nvSpPr>
        <p:spPr/>
        <p:txBody>
          <a:bodyPr/>
          <a:lstStyle/>
          <a:p>
            <a:fld id="{0341D07B-65E6-4E3B-B725-8ED055DC581C}" type="slidenum">
              <a:rPr lang="en-IN" smtClean="0">
                <a:solidFill>
                  <a:schemeClr val="accent1">
                    <a:lumMod val="50000"/>
                  </a:schemeClr>
                </a:solidFill>
              </a:rPr>
              <a:pPr/>
              <a:t>9</a:t>
            </a:fld>
            <a:endParaRPr lang="en-IN" dirty="0">
              <a:solidFill>
                <a:schemeClr val="accent1">
                  <a:lumMod val="50000"/>
                </a:schemeClr>
              </a:solidFill>
            </a:endParaRPr>
          </a:p>
        </p:txBody>
      </p:sp>
      <p:sp>
        <p:nvSpPr>
          <p:cNvPr id="5" name="TextBox 4">
            <a:extLst>
              <a:ext uri="{FF2B5EF4-FFF2-40B4-BE49-F238E27FC236}">
                <a16:creationId xmlns:a16="http://schemas.microsoft.com/office/drawing/2014/main" id="{5DC06AE4-2D1D-5838-959C-0BD81B719B25}"/>
              </a:ext>
            </a:extLst>
          </p:cNvPr>
          <p:cNvSpPr txBox="1"/>
          <p:nvPr/>
        </p:nvSpPr>
        <p:spPr>
          <a:xfrm>
            <a:off x="-1" y="14145"/>
            <a:ext cx="12189485" cy="461665"/>
          </a:xfrm>
          <a:prstGeom prst="rect">
            <a:avLst/>
          </a:prstGeom>
          <a:noFill/>
        </p:spPr>
        <p:txBody>
          <a:bodyPr wrap="square">
            <a:spAutoFit/>
          </a:bodyPr>
          <a:lstStyle/>
          <a:p>
            <a:pPr algn="ctr"/>
            <a:r>
              <a:rPr lang="en-IN" sz="2400" b="1" dirty="0">
                <a:solidFill>
                  <a:schemeClr val="accent1">
                    <a:lumMod val="50000"/>
                  </a:schemeClr>
                </a:solidFill>
                <a:latin typeface="Times New Roman" panose="02020603050405020304" pitchFamily="18" charset="0"/>
                <a:cs typeface="Times New Roman" panose="02020603050405020304" pitchFamily="18" charset="0"/>
              </a:rPr>
              <a:t>Literature survey</a:t>
            </a:r>
            <a:endParaRPr lang="en-IN" sz="2400" dirty="0">
              <a:solidFill>
                <a:schemeClr val="accent1">
                  <a:lumMod val="50000"/>
                </a:schemeClr>
              </a:solidFill>
            </a:endParaRPr>
          </a:p>
        </p:txBody>
      </p:sp>
      <p:sp>
        <p:nvSpPr>
          <p:cNvPr id="19" name="Rectangle 18">
            <a:extLst>
              <a:ext uri="{FF2B5EF4-FFF2-40B4-BE49-F238E27FC236}">
                <a16:creationId xmlns:a16="http://schemas.microsoft.com/office/drawing/2014/main" id="{71F3D474-1AE0-2AB5-9222-C85EE0A1A695}"/>
              </a:ext>
            </a:extLst>
          </p:cNvPr>
          <p:cNvSpPr/>
          <p:nvPr/>
        </p:nvSpPr>
        <p:spPr>
          <a:xfrm>
            <a:off x="219074" y="1247775"/>
            <a:ext cx="257643" cy="238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50000"/>
                </a:schemeClr>
              </a:solidFill>
            </a:endParaRPr>
          </a:p>
        </p:txBody>
      </p:sp>
      <p:sp>
        <p:nvSpPr>
          <p:cNvPr id="10" name="TextBox 9">
            <a:extLst>
              <a:ext uri="{FF2B5EF4-FFF2-40B4-BE49-F238E27FC236}">
                <a16:creationId xmlns:a16="http://schemas.microsoft.com/office/drawing/2014/main" id="{6AA27BCD-CB8E-59CC-452A-E51CC9B9C006}"/>
              </a:ext>
            </a:extLst>
          </p:cNvPr>
          <p:cNvSpPr txBox="1"/>
          <p:nvPr/>
        </p:nvSpPr>
        <p:spPr>
          <a:xfrm>
            <a:off x="262240" y="861236"/>
            <a:ext cx="11602098" cy="353943"/>
          </a:xfrm>
          <a:prstGeom prst="rect">
            <a:avLst/>
          </a:prstGeom>
          <a:noFill/>
        </p:spPr>
        <p:txBody>
          <a:bodyPr wrap="square" rtlCol="0">
            <a:spAutoFit/>
          </a:bodyPr>
          <a:lstStyle/>
          <a:p>
            <a:pPr marL="742950" lvl="1" indent="-285750">
              <a:buFont typeface="Arial" panose="020B0604020202020204" pitchFamily="34" charset="0"/>
              <a:buChar char="•"/>
            </a:pP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The </a:t>
            </a:r>
            <a:r>
              <a:rPr lang="en-US" sz="1700" b="0" i="0" dirty="0" err="1">
                <a:solidFill>
                  <a:schemeClr val="accent1">
                    <a:lumMod val="50000"/>
                  </a:schemeClr>
                </a:solidFill>
                <a:effectLst/>
                <a:latin typeface="Times New Roman" panose="02020603050405020304" pitchFamily="18" charset="0"/>
                <a:cs typeface="Times New Roman" panose="02020603050405020304" pitchFamily="18" charset="0"/>
              </a:rPr>
              <a:t>Goldak</a:t>
            </a: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 double ellipsoid heat source model commonly used in the FEM modelling</a:t>
            </a:r>
            <a:r>
              <a:rPr lang="en-US" sz="1700" dirty="0">
                <a:solidFill>
                  <a:schemeClr val="accent1">
                    <a:lumMod val="50000"/>
                  </a:schemeClr>
                </a:solidFill>
                <a:latin typeface="Times New Roman" panose="02020603050405020304" pitchFamily="18" charset="0"/>
                <a:cs typeface="Times New Roman" panose="02020603050405020304" pitchFamily="18" charset="0"/>
              </a:rPr>
              <a:t> </a:t>
            </a:r>
            <a:r>
              <a:rPr lang="en-US" sz="1700" b="0" i="0" dirty="0">
                <a:solidFill>
                  <a:schemeClr val="accent1">
                    <a:lumMod val="50000"/>
                  </a:schemeClr>
                </a:solidFill>
                <a:effectLst/>
                <a:latin typeface="Times New Roman" panose="02020603050405020304" pitchFamily="18" charset="0"/>
                <a:cs typeface="Times New Roman" panose="02020603050405020304" pitchFamily="18" charset="0"/>
              </a:rPr>
              <a:t>of WAAM </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a:t>
            </a:r>
            <a:r>
              <a:rPr lang="en-US" sz="1700" i="1" dirty="0" err="1">
                <a:solidFill>
                  <a:schemeClr val="accent1">
                    <a:lumMod val="50000"/>
                  </a:schemeClr>
                </a:solidFill>
                <a:latin typeface="Times New Roman" panose="02020603050405020304" pitchFamily="18" charset="0"/>
                <a:cs typeface="Times New Roman" panose="02020603050405020304" pitchFamily="18" charset="0"/>
              </a:rPr>
              <a:t>Goldak</a:t>
            </a:r>
            <a:r>
              <a:rPr lang="en-US" sz="1700" i="1" dirty="0">
                <a:solidFill>
                  <a:schemeClr val="accent1">
                    <a:lumMod val="50000"/>
                  </a:schemeClr>
                </a:solidFill>
                <a:latin typeface="Times New Roman" panose="02020603050405020304" pitchFamily="18" charset="0"/>
                <a:cs typeface="Times New Roman" panose="02020603050405020304" pitchFamily="18" charset="0"/>
              </a:rPr>
              <a:t> et al, 1984</a:t>
            </a:r>
            <a:r>
              <a:rPr lang="en-US" sz="1700" b="0" i="1" dirty="0">
                <a:solidFill>
                  <a:schemeClr val="accent1">
                    <a:lumMod val="50000"/>
                  </a:schemeClr>
                </a:solidFill>
                <a:effectLst/>
                <a:latin typeface="Times New Roman" panose="02020603050405020304" pitchFamily="18" charset="0"/>
                <a:cs typeface="Times New Roman" panose="02020603050405020304" pitchFamily="18" charset="0"/>
              </a:rPr>
              <a:t>]</a:t>
            </a:r>
            <a:endParaRPr lang="en-IN" sz="17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D681A36-89D9-B02E-D9EE-33E48C4D7129}"/>
              </a:ext>
            </a:extLst>
          </p:cNvPr>
          <p:cNvSpPr txBox="1"/>
          <p:nvPr/>
        </p:nvSpPr>
        <p:spPr>
          <a:xfrm>
            <a:off x="217815" y="3105395"/>
            <a:ext cx="11313571" cy="584775"/>
          </a:xfrm>
          <a:prstGeom prst="rect">
            <a:avLst/>
          </a:prstGeom>
          <a:noFill/>
        </p:spPr>
        <p:txBody>
          <a:bodyPr wrap="square">
            <a:spAutoFit/>
          </a:bodyPr>
          <a:lstStyle/>
          <a:p>
            <a:pPr marL="742950" lvl="1" indent="-285750">
              <a:buFont typeface="Arial" panose="020B0604020202020204" pitchFamily="34" charset="0"/>
              <a:buChar char="•"/>
            </a:pPr>
            <a:r>
              <a:rPr lang="da-DK" sz="1600" b="0" i="0" dirty="0">
                <a:solidFill>
                  <a:schemeClr val="accent1">
                    <a:lumMod val="50000"/>
                  </a:schemeClr>
                </a:solidFill>
                <a:effectLst/>
                <a:latin typeface="Times New Roman" panose="02020603050405020304" pitchFamily="18" charset="0"/>
                <a:cs typeface="Times New Roman" panose="02020603050405020304" pitchFamily="18" charset="0"/>
              </a:rPr>
              <a:t> It has been </a:t>
            </a:r>
            <a:r>
              <a:rPr lang="da-DK" sz="1600" dirty="0">
                <a:solidFill>
                  <a:schemeClr val="accent1">
                    <a:lumMod val="50000"/>
                  </a:schemeClr>
                </a:solidFill>
                <a:latin typeface="Times New Roman" panose="02020603050405020304" pitchFamily="18" charset="0"/>
                <a:cs typeface="Times New Roman" panose="02020603050405020304" pitchFamily="18" charset="0"/>
              </a:rPr>
              <a:t>reported that</a:t>
            </a:r>
            <a:r>
              <a:rPr lang="en-US" sz="1600" b="0" i="0" dirty="0">
                <a:solidFill>
                  <a:schemeClr val="accent1">
                    <a:lumMod val="50000"/>
                  </a:schemeClr>
                </a:solidFill>
                <a:effectLst/>
                <a:latin typeface="Times New Roman" panose="02020603050405020304" pitchFamily="18" charset="0"/>
                <a:cs typeface="Times New Roman" panose="02020603050405020304" pitchFamily="18" charset="0"/>
              </a:rPr>
              <a:t> double ellipsoid heat source model spreads the thermal energy through the melt pool volume more accurately than other</a:t>
            </a:r>
            <a:r>
              <a:rPr lang="en-US" sz="1600" dirty="0">
                <a:solidFill>
                  <a:schemeClr val="accent1">
                    <a:lumMod val="50000"/>
                  </a:schemeClr>
                </a:solidFill>
                <a:latin typeface="Times New Roman" panose="02020603050405020304" pitchFamily="18" charset="0"/>
                <a:cs typeface="Times New Roman" panose="02020603050405020304" pitchFamily="18" charset="0"/>
              </a:rPr>
              <a:t>s </a:t>
            </a:r>
            <a:r>
              <a:rPr lang="en-US" sz="1600" i="1" dirty="0">
                <a:solidFill>
                  <a:schemeClr val="accent1">
                    <a:lumMod val="50000"/>
                  </a:schemeClr>
                </a:solidFill>
                <a:latin typeface="Times New Roman" panose="02020603050405020304" pitchFamily="18" charset="0"/>
                <a:cs typeface="Times New Roman" panose="02020603050405020304" pitchFamily="18" charset="0"/>
              </a:rPr>
              <a:t>[Ding et al.,2014]</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671596E-7CB2-CE06-3144-3CCE9E8F44B9}"/>
              </a:ext>
            </a:extLst>
          </p:cNvPr>
          <p:cNvSpPr txBox="1"/>
          <p:nvPr/>
        </p:nvSpPr>
        <p:spPr>
          <a:xfrm>
            <a:off x="217815" y="3688636"/>
            <a:ext cx="11445936" cy="584775"/>
          </a:xfrm>
          <a:prstGeom prst="rect">
            <a:avLst/>
          </a:prstGeom>
          <a:noFill/>
        </p:spPr>
        <p:txBody>
          <a:bodyPr wrap="square">
            <a:spAutoFit/>
          </a:bodyPr>
          <a:lstStyle/>
          <a:p>
            <a:pPr marL="742950" lvl="1" indent="-285750">
              <a:buFont typeface="Arial" panose="020B0604020202020204" pitchFamily="34" charset="0"/>
              <a:buChar char="•"/>
            </a:pPr>
            <a:r>
              <a:rPr lang="en-US" sz="1600" b="0"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In some cases, the calculated temperatures can go above the</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 evaporation temperature </a:t>
            </a:r>
            <a:r>
              <a:rPr lang="en-US" sz="1600" b="0" i="0" dirty="0">
                <a:solidFill>
                  <a:schemeClr val="accent1">
                    <a:lumMod val="50000"/>
                  </a:schemeClr>
                </a:solidFill>
                <a:effectLst/>
                <a:highlight>
                  <a:srgbClr val="FFFF00"/>
                </a:highlight>
                <a:latin typeface="Times New Roman" panose="02020603050405020304" pitchFamily="18" charset="0"/>
                <a:cs typeface="Times New Roman" panose="02020603050405020304" pitchFamily="18" charset="0"/>
              </a:rPr>
              <a:t>and require modification of the intensity parameter in equation</a:t>
            </a:r>
            <a:r>
              <a:rPr lang="en-US" sz="1600" dirty="0">
                <a:solidFill>
                  <a:schemeClr val="accent1">
                    <a:lumMod val="50000"/>
                  </a:schemeClr>
                </a:solidFill>
                <a:highlight>
                  <a:srgbClr val="FFFF00"/>
                </a:highlight>
                <a:latin typeface="Times New Roman" panose="02020603050405020304" pitchFamily="18" charset="0"/>
                <a:cs typeface="Times New Roman" panose="02020603050405020304" pitchFamily="18" charset="0"/>
              </a:rPr>
              <a:t> </a:t>
            </a:r>
            <a:r>
              <a:rPr lang="en-US" sz="1600" dirty="0">
                <a:solidFill>
                  <a:schemeClr val="accent1">
                    <a:lumMod val="50000"/>
                  </a:schemeClr>
                </a:solidFill>
                <a:latin typeface="Times New Roman" panose="02020603050405020304" pitchFamily="18" charset="0"/>
                <a:cs typeface="Times New Roman" panose="02020603050405020304" pitchFamily="18" charset="0"/>
              </a:rPr>
              <a:t> </a:t>
            </a:r>
            <a:r>
              <a:rPr lang="en-US" sz="1600" i="1" dirty="0">
                <a:solidFill>
                  <a:schemeClr val="accent1">
                    <a:lumMod val="50000"/>
                  </a:schemeClr>
                </a:solidFill>
                <a:latin typeface="Times New Roman" panose="02020603050405020304" pitchFamily="18" charset="0"/>
                <a:cs typeface="Times New Roman" panose="02020603050405020304" pitchFamily="18" charset="0"/>
              </a:rPr>
              <a:t>[Graf et al.,2018, Ahmad et al.,2018][12]</a:t>
            </a:r>
            <a:endParaRPr lang="en-IN" sz="1600" i="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4" name="Rectangle 2">
            <a:extLst>
              <a:ext uri="{FF2B5EF4-FFF2-40B4-BE49-F238E27FC236}">
                <a16:creationId xmlns:a16="http://schemas.microsoft.com/office/drawing/2014/main" id="{0E632D94-8661-2E1B-6C24-C10FC0E2B8FE}"/>
              </a:ext>
            </a:extLst>
          </p:cNvPr>
          <p:cNvSpPr>
            <a:spLocks noChangeArrowheads="1"/>
          </p:cNvSpPr>
          <p:nvPr/>
        </p:nvSpPr>
        <p:spPr bwMode="auto">
          <a:xfrm>
            <a:off x="948714" y="6165209"/>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br>
              <a:rPr kumimoji="0" lang="en-US" altLang="en-US" sz="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accent1">
                  <a:lumMod val="50000"/>
                </a:schemeClr>
              </a:solidFill>
              <a:effectLst/>
              <a:latin typeface="Times New Roman" panose="02020603050405020304" pitchFamily="18" charset="0"/>
              <a:cs typeface="Times New Roman" panose="02020603050405020304" pitchFamily="18" charset="0"/>
            </a:endParaRPr>
          </a:p>
        </p:txBody>
      </p:sp>
      <p:pic>
        <p:nvPicPr>
          <p:cNvPr id="18" name="Picture 6">
            <a:extLst>
              <a:ext uri="{FF2B5EF4-FFF2-40B4-BE49-F238E27FC236}">
                <a16:creationId xmlns:a16="http://schemas.microsoft.com/office/drawing/2014/main" id="{EEF765FC-3C1D-EEC6-AA4A-5A695A4E44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590" b="7741"/>
          <a:stretch/>
        </p:blipFill>
        <p:spPr bwMode="auto">
          <a:xfrm>
            <a:off x="871390" y="1172142"/>
            <a:ext cx="1929254" cy="16365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7A0199E-8739-6B73-2779-6137FB3122FB}"/>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harpenSoften amount="32000"/>
                    </a14:imgEffect>
                  </a14:imgLayer>
                </a14:imgProps>
              </a:ext>
            </a:extLst>
          </a:blip>
          <a:stretch>
            <a:fillRect/>
          </a:stretch>
        </p:blipFill>
        <p:spPr>
          <a:xfrm>
            <a:off x="4469291" y="1668109"/>
            <a:ext cx="3187995" cy="883875"/>
          </a:xfrm>
          <a:prstGeom prst="rect">
            <a:avLst/>
          </a:prstGeom>
        </p:spPr>
      </p:pic>
      <p:sp>
        <p:nvSpPr>
          <p:cNvPr id="24" name="TextBox 23">
            <a:extLst>
              <a:ext uri="{FF2B5EF4-FFF2-40B4-BE49-F238E27FC236}">
                <a16:creationId xmlns:a16="http://schemas.microsoft.com/office/drawing/2014/main" id="{75410F67-34B5-1073-FCB7-7BF9F12D1389}"/>
              </a:ext>
            </a:extLst>
          </p:cNvPr>
          <p:cNvSpPr txBox="1"/>
          <p:nvPr/>
        </p:nvSpPr>
        <p:spPr>
          <a:xfrm>
            <a:off x="8163304" y="1737324"/>
            <a:ext cx="3701034" cy="784830"/>
          </a:xfrm>
          <a:prstGeom prst="rect">
            <a:avLst/>
          </a:prstGeom>
          <a:solidFill>
            <a:schemeClr val="accent4">
              <a:lumMod val="40000"/>
              <a:lumOff val="60000"/>
            </a:schemeClr>
          </a:solidFill>
        </p:spPr>
        <p:txBody>
          <a:bodyPr wrap="square" rtlCol="0">
            <a:spAutoFit/>
          </a:bodyPr>
          <a:lstStyle/>
          <a:p>
            <a:r>
              <a:rPr lang="en-US" sz="1500" dirty="0">
                <a:solidFill>
                  <a:schemeClr val="accent1">
                    <a:lumMod val="50000"/>
                  </a:schemeClr>
                </a:solidFill>
                <a:latin typeface="Times New Roman" panose="02020603050405020304" pitchFamily="18" charset="0"/>
                <a:cs typeface="Times New Roman" panose="02020603050405020304" pitchFamily="18" charset="0"/>
              </a:rPr>
              <a:t>b= Half width mm</a:t>
            </a:r>
          </a:p>
          <a:p>
            <a:r>
              <a:rPr lang="en-US" sz="1500" dirty="0">
                <a:solidFill>
                  <a:schemeClr val="accent1">
                    <a:lumMod val="50000"/>
                  </a:schemeClr>
                </a:solidFill>
                <a:latin typeface="Times New Roman" panose="02020603050405020304" pitchFamily="18" charset="0"/>
                <a:cs typeface="Times New Roman" panose="02020603050405020304" pitchFamily="18" charset="0"/>
              </a:rPr>
              <a:t>d= Depth of weld pool mm </a:t>
            </a:r>
          </a:p>
          <a:p>
            <a:r>
              <a:rPr lang="en-US" sz="1500" dirty="0" err="1">
                <a:solidFill>
                  <a:schemeClr val="accent1">
                    <a:lumMod val="50000"/>
                  </a:schemeClr>
                </a:solidFill>
                <a:latin typeface="Times New Roman" panose="02020603050405020304" pitchFamily="18" charset="0"/>
                <a:cs typeface="Times New Roman" panose="02020603050405020304" pitchFamily="18" charset="0"/>
              </a:rPr>
              <a:t>af</a:t>
            </a:r>
            <a:r>
              <a:rPr lang="en-US" sz="1500" dirty="0">
                <a:solidFill>
                  <a:schemeClr val="accent1">
                    <a:lumMod val="50000"/>
                  </a:schemeClr>
                </a:solidFill>
                <a:latin typeface="Times New Roman" panose="02020603050405020304" pitchFamily="18" charset="0"/>
                <a:cs typeface="Times New Roman" panose="02020603050405020304" pitchFamily="18" charset="0"/>
              </a:rPr>
              <a:t>, </a:t>
            </a:r>
            <a:r>
              <a:rPr lang="en-US" sz="1500" dirty="0" err="1">
                <a:solidFill>
                  <a:schemeClr val="accent1">
                    <a:lumMod val="50000"/>
                  </a:schemeClr>
                </a:solidFill>
                <a:latin typeface="Times New Roman" panose="02020603050405020304" pitchFamily="18" charset="0"/>
                <a:cs typeface="Times New Roman" panose="02020603050405020304" pitchFamily="18" charset="0"/>
              </a:rPr>
              <a:t>ar</a:t>
            </a:r>
            <a:r>
              <a:rPr lang="en-US" sz="1500" dirty="0">
                <a:solidFill>
                  <a:schemeClr val="accent1">
                    <a:lumMod val="50000"/>
                  </a:schemeClr>
                </a:solidFill>
                <a:latin typeface="Times New Roman" panose="02020603050405020304" pitchFamily="18" charset="0"/>
                <a:cs typeface="Times New Roman" panose="02020603050405020304" pitchFamily="18" charset="0"/>
              </a:rPr>
              <a:t> = Semi axis length mm (front and rear)</a:t>
            </a:r>
            <a:endParaRPr lang="en-IN" sz="15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6C6F40B-166D-E93C-6DD9-D886528CC369}"/>
              </a:ext>
            </a:extLst>
          </p:cNvPr>
          <p:cNvSpPr txBox="1"/>
          <p:nvPr/>
        </p:nvSpPr>
        <p:spPr>
          <a:xfrm>
            <a:off x="3409793" y="1157929"/>
            <a:ext cx="5778871" cy="353943"/>
          </a:xfrm>
          <a:prstGeom prst="rect">
            <a:avLst/>
          </a:prstGeom>
          <a:noFill/>
        </p:spPr>
        <p:txBody>
          <a:bodyPr wrap="square" rtlCol="0">
            <a:spAutoFit/>
          </a:bodyPr>
          <a:lstStyle/>
          <a:p>
            <a:r>
              <a:rPr lang="en-US" sz="1700" dirty="0">
                <a:solidFill>
                  <a:schemeClr val="accent1">
                    <a:lumMod val="50000"/>
                  </a:schemeClr>
                </a:solidFill>
                <a:latin typeface="Times New Roman" panose="02020603050405020304" pitchFamily="18" charset="0"/>
                <a:cs typeface="Times New Roman" panose="02020603050405020304" pitchFamily="18" charset="0"/>
              </a:rPr>
              <a:t>Asymmetric Gaussian Distribution in  X (Feed direction)</a:t>
            </a:r>
            <a:endParaRPr lang="en-IN" sz="17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0BC438F2-7EEC-2AEE-C900-B974AF972EE6}"/>
              </a:ext>
            </a:extLst>
          </p:cNvPr>
          <p:cNvSpPr txBox="1"/>
          <p:nvPr/>
        </p:nvSpPr>
        <p:spPr>
          <a:xfrm>
            <a:off x="217815" y="506117"/>
            <a:ext cx="3901432"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C00000"/>
                </a:solidFill>
                <a:latin typeface="Times New Roman" panose="02020603050405020304" pitchFamily="18" charset="0"/>
                <a:cs typeface="Times New Roman" panose="02020603050405020304" pitchFamily="18" charset="0"/>
              </a:rPr>
              <a:t>Heat source Model:</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6B353FCB-6983-81F5-C518-2FA8985162AE}"/>
              </a:ext>
            </a:extLst>
          </p:cNvPr>
          <p:cNvSpPr txBox="1"/>
          <p:nvPr/>
        </p:nvSpPr>
        <p:spPr>
          <a:xfrm>
            <a:off x="347895" y="2808256"/>
            <a:ext cx="5778871" cy="307777"/>
          </a:xfrm>
          <a:prstGeom prst="rect">
            <a:avLst/>
          </a:prstGeom>
          <a:noFill/>
        </p:spPr>
        <p:txBody>
          <a:bodyPr wrap="square" rtlCol="0">
            <a:spAutoFit/>
          </a:bodyPr>
          <a:lstStyle/>
          <a:p>
            <a:r>
              <a:rPr lang="en-US" sz="1400" i="1" dirty="0">
                <a:solidFill>
                  <a:schemeClr val="accent1">
                    <a:lumMod val="50000"/>
                  </a:schemeClr>
                </a:solidFill>
                <a:latin typeface="Times New Roman" panose="02020603050405020304" pitchFamily="18" charset="0"/>
                <a:cs typeface="Times New Roman" panose="02020603050405020304" pitchFamily="18" charset="0"/>
              </a:rPr>
              <a:t>Fig 12: </a:t>
            </a:r>
            <a:r>
              <a:rPr lang="en-US" sz="1400" i="1" dirty="0" err="1">
                <a:solidFill>
                  <a:schemeClr val="accent1">
                    <a:lumMod val="50000"/>
                  </a:schemeClr>
                </a:solidFill>
                <a:latin typeface="Times New Roman" panose="02020603050405020304" pitchFamily="18" charset="0"/>
                <a:cs typeface="Times New Roman" panose="02020603050405020304" pitchFamily="18" charset="0"/>
              </a:rPr>
              <a:t>Goldak</a:t>
            </a:r>
            <a:r>
              <a:rPr lang="en-US" sz="1400" i="1" dirty="0">
                <a:solidFill>
                  <a:schemeClr val="accent1">
                    <a:lumMod val="50000"/>
                  </a:schemeClr>
                </a:solidFill>
                <a:latin typeface="Times New Roman" panose="02020603050405020304" pitchFamily="18" charset="0"/>
                <a:cs typeface="Times New Roman" panose="02020603050405020304" pitchFamily="18" charset="0"/>
              </a:rPr>
              <a:t> double ellipsoidal heat source [</a:t>
            </a:r>
            <a:r>
              <a:rPr lang="en-IN" sz="1400" i="1" dirty="0">
                <a:solidFill>
                  <a:schemeClr val="accent1">
                    <a:lumMod val="50000"/>
                  </a:schemeClr>
                </a:solidFill>
                <a:effectLst/>
                <a:latin typeface="Times New Roman" panose="02020603050405020304" pitchFamily="18" charset="0"/>
                <a:cs typeface="Times New Roman" panose="02020603050405020304" pitchFamily="18" charset="0"/>
              </a:rPr>
              <a:t>Kai </a:t>
            </a:r>
            <a:r>
              <a:rPr lang="en-IN" sz="1400" i="1" dirty="0" err="1">
                <a:solidFill>
                  <a:schemeClr val="accent1">
                    <a:lumMod val="50000"/>
                  </a:schemeClr>
                </a:solidFill>
                <a:effectLst/>
                <a:latin typeface="Times New Roman" panose="02020603050405020304" pitchFamily="18" charset="0"/>
                <a:cs typeface="Times New Roman" panose="02020603050405020304" pitchFamily="18" charset="0"/>
              </a:rPr>
              <a:t>Treutler</a:t>
            </a:r>
            <a:r>
              <a:rPr lang="en-IN" sz="1400" i="1" dirty="0">
                <a:solidFill>
                  <a:schemeClr val="accent1">
                    <a:lumMod val="50000"/>
                  </a:schemeClr>
                </a:solidFill>
                <a:effectLst/>
                <a:latin typeface="Times New Roman" panose="02020603050405020304" pitchFamily="18" charset="0"/>
                <a:cs typeface="Times New Roman" panose="02020603050405020304" pitchFamily="18" charset="0"/>
              </a:rPr>
              <a:t> et al.,, 2021</a:t>
            </a:r>
            <a:r>
              <a:rPr lang="en-US" sz="1400" i="1" dirty="0">
                <a:solidFill>
                  <a:schemeClr val="accent1">
                    <a:lumMod val="50000"/>
                  </a:schemeClr>
                </a:solidFill>
                <a:latin typeface="Times New Roman" panose="02020603050405020304" pitchFamily="18" charset="0"/>
                <a:cs typeface="Times New Roman" panose="02020603050405020304" pitchFamily="18" charset="0"/>
              </a:rPr>
              <a:t>][3]</a:t>
            </a:r>
            <a:endParaRPr lang="en-IN" sz="1400" i="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84DD600-57DA-8FFA-7418-BF0DF6781573}"/>
              </a:ext>
            </a:extLst>
          </p:cNvPr>
          <p:cNvGrpSpPr/>
          <p:nvPr/>
        </p:nvGrpSpPr>
        <p:grpSpPr>
          <a:xfrm>
            <a:off x="217815" y="3953166"/>
            <a:ext cx="11753852" cy="2426471"/>
            <a:chOff x="217815" y="3953166"/>
            <a:chExt cx="11753852" cy="2426471"/>
          </a:xfrm>
        </p:grpSpPr>
        <p:grpSp>
          <p:nvGrpSpPr>
            <p:cNvPr id="6" name="Group 5">
              <a:extLst>
                <a:ext uri="{FF2B5EF4-FFF2-40B4-BE49-F238E27FC236}">
                  <a16:creationId xmlns:a16="http://schemas.microsoft.com/office/drawing/2014/main" id="{38EAFAF1-3C9D-F89D-5D75-68C9D44DF767}"/>
                </a:ext>
              </a:extLst>
            </p:cNvPr>
            <p:cNvGrpSpPr/>
            <p:nvPr/>
          </p:nvGrpSpPr>
          <p:grpSpPr>
            <a:xfrm>
              <a:off x="217815" y="3953166"/>
              <a:ext cx="11753852" cy="2426471"/>
              <a:chOff x="217815" y="3953166"/>
              <a:chExt cx="11753852" cy="2426471"/>
            </a:xfrm>
          </p:grpSpPr>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01D27E73-9E5C-377A-E03B-C56F8ED1186D}"/>
                      </a:ext>
                    </a:extLst>
                  </p:cNvPr>
                  <p:cNvSpPr txBox="1"/>
                  <p:nvPr/>
                </p:nvSpPr>
                <p:spPr>
                  <a:xfrm>
                    <a:off x="217815" y="4301248"/>
                    <a:ext cx="11753852" cy="2078389"/>
                  </a:xfrm>
                  <a:prstGeom prst="rect">
                    <a:avLst/>
                  </a:prstGeom>
                  <a:noFill/>
                </p:spPr>
                <p:txBody>
                  <a:bodyPr wrap="square">
                    <a:spAutoFit/>
                  </a:bodyPr>
                  <a:lstStyle/>
                  <a:p>
                    <a:pPr marL="742950" lvl="1" indent="-285750">
                      <a:lnSpc>
                        <a:spcPct val="150000"/>
                      </a:lnSpc>
                      <a:spcAft>
                        <a:spcPts val="1200"/>
                      </a:spcAft>
                      <a:buFont typeface="Arial" panose="020B0604020202020204" pitchFamily="34" charset="0"/>
                      <a:buChar char="•"/>
                    </a:pPr>
                    <a:r>
                      <a:rPr lang="en-US" sz="1600"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The solution proposed by </a:t>
                    </a:r>
                    <a:r>
                      <a:rPr lang="en-US" sz="1600" dirty="0" err="1">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Montevecchi</a:t>
                    </a:r>
                    <a:r>
                      <a:rPr lang="en-US" sz="1600"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et al.</a:t>
                    </a:r>
                  </a:p>
                  <a:p>
                    <a:pPr marL="1200150" lvl="2" indent="-285750">
                      <a:lnSpc>
                        <a:spcPct val="150000"/>
                      </a:lnSpc>
                      <a:spcAft>
                        <a:spcPts val="1200"/>
                      </a:spcAft>
                      <a:buFont typeface="Arial" panose="020B0604020202020204" pitchFamily="34" charset="0"/>
                      <a:buChar char="•"/>
                    </a:pPr>
                    <a:r>
                      <a:rPr lang="en-US" sz="1550" dirty="0">
                        <a:solidFill>
                          <a:schemeClr val="accent1">
                            <a:lumMod val="50000"/>
                          </a:schemeClr>
                        </a:solidFill>
                        <a:latin typeface="Times New Roman" panose="02020603050405020304" pitchFamily="18" charset="0"/>
                        <a:cs typeface="Times New Roman" panose="02020603050405020304" pitchFamily="18" charset="0"/>
                      </a:rPr>
                      <a:t>Dividing heat input </a:t>
                    </a:r>
                    <a:r>
                      <a:rPr lang="en-US" sz="1550" i="1" dirty="0">
                        <a:solidFill>
                          <a:schemeClr val="accent1">
                            <a:lumMod val="50000"/>
                          </a:schemeClr>
                        </a:solidFill>
                        <a:latin typeface="Times New Roman" panose="02020603050405020304" pitchFamily="18" charset="0"/>
                        <a:cs typeface="Times New Roman" panose="02020603050405020304" pitchFamily="18" charset="0"/>
                      </a:rPr>
                      <a:t>Q</a:t>
                    </a:r>
                    <a:r>
                      <a:rPr lang="en-US" sz="1550" dirty="0">
                        <a:solidFill>
                          <a:schemeClr val="accent1">
                            <a:lumMod val="50000"/>
                          </a:schemeClr>
                        </a:solidFill>
                        <a:latin typeface="Times New Roman" panose="02020603050405020304" pitchFamily="18" charset="0"/>
                        <a:cs typeface="Times New Roman" panose="02020603050405020304" pitchFamily="18" charset="0"/>
                      </a:rPr>
                      <a:t> equally between base </a:t>
                    </a:r>
                    <a:r>
                      <a:rPr lang="en-US" sz="1550" i="1" dirty="0" err="1">
                        <a:solidFill>
                          <a:schemeClr val="accent1">
                            <a:lumMod val="50000"/>
                          </a:schemeClr>
                        </a:solidFill>
                        <a:latin typeface="Times New Roman" panose="02020603050405020304" pitchFamily="18" charset="0"/>
                        <a:cs typeface="Times New Roman" panose="02020603050405020304" pitchFamily="18" charset="0"/>
                      </a:rPr>
                      <a:t>Q</a:t>
                    </a:r>
                    <a:r>
                      <a:rPr lang="en-US" sz="1550" i="1" baseline="-25000" dirty="0" err="1">
                        <a:solidFill>
                          <a:schemeClr val="accent1">
                            <a:lumMod val="50000"/>
                          </a:schemeClr>
                        </a:solidFill>
                        <a:latin typeface="Times New Roman" panose="02020603050405020304" pitchFamily="18" charset="0"/>
                        <a:cs typeface="Times New Roman" panose="02020603050405020304" pitchFamily="18" charset="0"/>
                      </a:rPr>
                      <a:t>b</a:t>
                    </a:r>
                    <a:r>
                      <a:rPr lang="en-US" sz="1550" dirty="0">
                        <a:solidFill>
                          <a:schemeClr val="accent1">
                            <a:lumMod val="50000"/>
                          </a:schemeClr>
                        </a:solidFill>
                        <a:latin typeface="Times New Roman" panose="02020603050405020304" pitchFamily="18" charset="0"/>
                        <a:cs typeface="Times New Roman" panose="02020603050405020304" pitchFamily="18" charset="0"/>
                      </a:rPr>
                      <a:t>​ and filler </a:t>
                    </a:r>
                    <a:r>
                      <a:rPr lang="en-US" sz="1550" i="1" dirty="0" err="1">
                        <a:solidFill>
                          <a:schemeClr val="accent1">
                            <a:lumMod val="50000"/>
                          </a:schemeClr>
                        </a:solidFill>
                        <a:latin typeface="Times New Roman" panose="02020603050405020304" pitchFamily="18" charset="0"/>
                        <a:cs typeface="Times New Roman" panose="02020603050405020304" pitchFamily="18" charset="0"/>
                      </a:rPr>
                      <a:t>Q</a:t>
                    </a:r>
                    <a:r>
                      <a:rPr lang="en-US" sz="1550" i="1" baseline="-25000" dirty="0" err="1">
                        <a:solidFill>
                          <a:schemeClr val="accent1">
                            <a:lumMod val="50000"/>
                          </a:schemeClr>
                        </a:solidFill>
                        <a:latin typeface="Times New Roman" panose="02020603050405020304" pitchFamily="18" charset="0"/>
                        <a:cs typeface="Times New Roman" panose="02020603050405020304" pitchFamily="18" charset="0"/>
                      </a:rPr>
                      <a:t>w</a:t>
                    </a:r>
                    <a:r>
                      <a:rPr lang="en-US" sz="1550" baseline="-25000" dirty="0">
                        <a:solidFill>
                          <a:schemeClr val="accent1">
                            <a:lumMod val="50000"/>
                          </a:schemeClr>
                        </a:solidFill>
                        <a:latin typeface="Times New Roman" panose="02020603050405020304" pitchFamily="18" charset="0"/>
                        <a:cs typeface="Times New Roman" panose="02020603050405020304" pitchFamily="18" charset="0"/>
                      </a:rPr>
                      <a:t>​.</a:t>
                    </a:r>
                  </a:p>
                  <a:p>
                    <a:pPr marL="1200150" lvl="2" indent="-285750">
                      <a:lnSpc>
                        <a:spcPct val="150000"/>
                      </a:lnSpc>
                      <a:spcAft>
                        <a:spcPts val="1200"/>
                      </a:spcAft>
                      <a:buFont typeface="Arial" panose="020B0604020202020204" pitchFamily="34" charset="0"/>
                      <a:buChar char="•"/>
                    </a:pPr>
                    <a:r>
                      <a:rPr lang="en-US" sz="1550" dirty="0">
                        <a:solidFill>
                          <a:schemeClr val="accent1">
                            <a:lumMod val="50000"/>
                          </a:schemeClr>
                        </a:solidFill>
                        <a:latin typeface="Times New Roman" panose="02020603050405020304" pitchFamily="18" charset="0"/>
                        <a:cs typeface="Times New Roman" panose="02020603050405020304" pitchFamily="18" charset="0"/>
                      </a:rPr>
                      <a:t>Applying double ellipsoid power density </a:t>
                    </a:r>
                    <a14:m>
                      <m:oMath xmlns:m="http://schemas.openxmlformats.org/officeDocument/2006/math">
                        <m:sSub>
                          <m:sSubPr>
                            <m:ctrlPr>
                              <a:rPr lang="en-US" sz="1550" i="1" smtClean="0">
                                <a:solidFill>
                                  <a:schemeClr val="accent1">
                                    <a:lumMod val="50000"/>
                                  </a:schemeClr>
                                </a:solidFill>
                                <a:latin typeface="Cambria Math" panose="02040503050406030204" pitchFamily="18" charset="0"/>
                              </a:rPr>
                            </m:ctrlPr>
                          </m:sSubPr>
                          <m:e>
                            <m:acc>
                              <m:accPr>
                                <m:chr m:val="̇"/>
                                <m:ctrlPr>
                                  <a:rPr lang="en-US" sz="1550" i="1" smtClean="0">
                                    <a:solidFill>
                                      <a:schemeClr val="accent1">
                                        <a:lumMod val="50000"/>
                                      </a:schemeClr>
                                    </a:solidFill>
                                    <a:latin typeface="Cambria Math" panose="02040503050406030204" pitchFamily="18" charset="0"/>
                                  </a:rPr>
                                </m:ctrlPr>
                              </m:accPr>
                              <m:e>
                                <m:r>
                                  <a:rPr lang="en-US" sz="1550" i="1" smtClean="0">
                                    <a:solidFill>
                                      <a:schemeClr val="accent1">
                                        <a:lumMod val="50000"/>
                                      </a:schemeClr>
                                    </a:solidFill>
                                    <a:latin typeface="Cambria Math" panose="02040503050406030204" pitchFamily="18" charset="0"/>
                                  </a:rPr>
                                  <m:t>𝑞</m:t>
                                </m:r>
                              </m:e>
                            </m:acc>
                          </m:e>
                          <m:sub>
                            <m:r>
                              <a:rPr lang="en-US" sz="1550" i="1" smtClean="0">
                                <a:solidFill>
                                  <a:schemeClr val="accent1">
                                    <a:lumMod val="50000"/>
                                  </a:schemeClr>
                                </a:solidFill>
                                <a:latin typeface="Cambria Math" panose="02040503050406030204" pitchFamily="18" charset="0"/>
                              </a:rPr>
                              <m:t>𝑏</m:t>
                            </m:r>
                          </m:sub>
                        </m:sSub>
                      </m:oMath>
                    </a14:m>
                    <a:r>
                      <a:rPr lang="en-US" sz="1550" dirty="0">
                        <a:solidFill>
                          <a:schemeClr val="accent1">
                            <a:lumMod val="50000"/>
                          </a:schemeClr>
                        </a:solidFill>
                        <a:latin typeface="Times New Roman" panose="02020603050405020304" pitchFamily="18" charset="0"/>
                        <a:cs typeface="Times New Roman" panose="02020603050405020304" pitchFamily="18" charset="0"/>
                      </a:rPr>
                      <a:t>​ for the base, substituting </a:t>
                    </a:r>
                    <a14:m>
                      <m:oMath xmlns:m="http://schemas.openxmlformats.org/officeDocument/2006/math">
                        <m:acc>
                          <m:accPr>
                            <m:chr m:val="̇"/>
                            <m:ctrlPr>
                              <a:rPr lang="en-US" sz="1550" i="1" smtClean="0">
                                <a:solidFill>
                                  <a:schemeClr val="accent1">
                                    <a:lumMod val="50000"/>
                                  </a:schemeClr>
                                </a:solidFill>
                                <a:latin typeface="Cambria Math" panose="02040503050406030204" pitchFamily="18" charset="0"/>
                              </a:rPr>
                            </m:ctrlPr>
                          </m:accPr>
                          <m:e>
                            <m:r>
                              <a:rPr lang="en-US" sz="1550" i="1" smtClean="0">
                                <a:solidFill>
                                  <a:schemeClr val="accent1">
                                    <a:lumMod val="50000"/>
                                  </a:schemeClr>
                                </a:solidFill>
                                <a:latin typeface="Cambria Math" panose="02040503050406030204" pitchFamily="18" charset="0"/>
                              </a:rPr>
                              <m:t>𝑄</m:t>
                            </m:r>
                          </m:e>
                        </m:acc>
                        <m:r>
                          <a:rPr lang="en-US" sz="1550" b="0" i="1" smtClean="0">
                            <a:solidFill>
                              <a:schemeClr val="accent1">
                                <a:lumMod val="50000"/>
                              </a:schemeClr>
                            </a:solidFill>
                            <a:latin typeface="Cambria Math" panose="02040503050406030204" pitchFamily="18" charset="0"/>
                          </a:rPr>
                          <m:t> </m:t>
                        </m:r>
                      </m:oMath>
                    </a14:m>
                    <a:r>
                      <a:rPr lang="en-US" sz="1550" dirty="0">
                        <a:solidFill>
                          <a:schemeClr val="accent1">
                            <a:lumMod val="50000"/>
                          </a:schemeClr>
                        </a:solidFill>
                        <a:latin typeface="Times New Roman" panose="02020603050405020304" pitchFamily="18" charset="0"/>
                        <a:cs typeface="Times New Roman" panose="02020603050405020304" pitchFamily="18" charset="0"/>
                      </a:rPr>
                      <a:t>with </a:t>
                    </a:r>
                    <a14:m>
                      <m:oMath xmlns:m="http://schemas.openxmlformats.org/officeDocument/2006/math">
                        <m:sSub>
                          <m:sSubPr>
                            <m:ctrlPr>
                              <a:rPr lang="en-US" sz="1550" i="1" smtClean="0">
                                <a:solidFill>
                                  <a:schemeClr val="accent1">
                                    <a:lumMod val="50000"/>
                                  </a:schemeClr>
                                </a:solidFill>
                                <a:latin typeface="Cambria Math" panose="02040503050406030204" pitchFamily="18" charset="0"/>
                              </a:rPr>
                            </m:ctrlPr>
                          </m:sSubPr>
                          <m:e>
                            <m:acc>
                              <m:accPr>
                                <m:chr m:val="̇"/>
                                <m:ctrlPr>
                                  <a:rPr lang="en-US" sz="1550" i="1" smtClean="0">
                                    <a:solidFill>
                                      <a:schemeClr val="accent1">
                                        <a:lumMod val="50000"/>
                                      </a:schemeClr>
                                    </a:solidFill>
                                    <a:latin typeface="Cambria Math" panose="02040503050406030204" pitchFamily="18" charset="0"/>
                                  </a:rPr>
                                </m:ctrlPr>
                              </m:accPr>
                              <m:e>
                                <m:r>
                                  <a:rPr lang="en-US" sz="1550" i="1" smtClean="0">
                                    <a:solidFill>
                                      <a:schemeClr val="accent1">
                                        <a:lumMod val="50000"/>
                                      </a:schemeClr>
                                    </a:solidFill>
                                    <a:latin typeface="Cambria Math" panose="02040503050406030204" pitchFamily="18" charset="0"/>
                                  </a:rPr>
                                  <m:t>𝑄</m:t>
                                </m:r>
                              </m:e>
                            </m:acc>
                          </m:e>
                          <m:sub>
                            <m:r>
                              <a:rPr lang="en-US" sz="1550" i="1" smtClean="0">
                                <a:solidFill>
                                  <a:schemeClr val="accent1">
                                    <a:lumMod val="50000"/>
                                  </a:schemeClr>
                                </a:solidFill>
                                <a:latin typeface="Cambria Math" panose="02040503050406030204" pitchFamily="18" charset="0"/>
                              </a:rPr>
                              <m:t>𝑏</m:t>
                            </m:r>
                          </m:sub>
                        </m:sSub>
                        <m:r>
                          <a:rPr lang="en-US" sz="1550" b="0" i="0" smtClean="0">
                            <a:solidFill>
                              <a:schemeClr val="accent1">
                                <a:lumMod val="50000"/>
                              </a:schemeClr>
                            </a:solidFill>
                            <a:latin typeface="Cambria Math" panose="02040503050406030204" pitchFamily="18" charset="0"/>
                          </a:rPr>
                          <m:t> </m:t>
                        </m:r>
                        <m:r>
                          <m:rPr>
                            <m:sty m:val="p"/>
                          </m:rPr>
                          <a:rPr lang="en-US" sz="1550" b="0" i="0" smtClean="0">
                            <a:solidFill>
                              <a:schemeClr val="accent1">
                                <a:lumMod val="50000"/>
                              </a:schemeClr>
                            </a:solidFill>
                            <a:latin typeface="Cambria Math" panose="02040503050406030204" pitchFamily="18" charset="0"/>
                          </a:rPr>
                          <m:t>and</m:t>
                        </m:r>
                        <m:r>
                          <a:rPr lang="en-US" sz="1550" b="0" i="0" smtClean="0">
                            <a:solidFill>
                              <a:schemeClr val="accent1">
                                <a:lumMod val="50000"/>
                              </a:schemeClr>
                            </a:solidFill>
                            <a:latin typeface="Cambria Math" panose="02040503050406030204" pitchFamily="18" charset="0"/>
                          </a:rPr>
                          <m:t> </m:t>
                        </m:r>
                        <m:r>
                          <m:rPr>
                            <m:sty m:val="p"/>
                          </m:rPr>
                          <a:rPr lang="en-US" sz="1550" b="0" i="0" smtClean="0">
                            <a:solidFill>
                              <a:schemeClr val="accent1">
                                <a:lumMod val="50000"/>
                              </a:schemeClr>
                            </a:solidFill>
                            <a:latin typeface="Cambria Math" panose="02040503050406030204" pitchFamily="18" charset="0"/>
                          </a:rPr>
                          <m:t>u</m:t>
                        </m:r>
                      </m:oMath>
                    </a14:m>
                    <a:r>
                      <a:rPr lang="en-US" sz="1550"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se a constant power density distribution </a:t>
                    </a:r>
                    <a14:m>
                      <m:oMath xmlns:m="http://schemas.openxmlformats.org/officeDocument/2006/math">
                        <m:sSub>
                          <m:sSubPr>
                            <m:ctrlPr>
                              <a:rPr lang="en-IN" sz="155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155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55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𝑞</m:t>
                                </m:r>
                              </m:e>
                            </m:acc>
                          </m:e>
                          <m:sub>
                            <m:r>
                              <a:rPr lang="en-US" sz="155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𝑤</m:t>
                            </m:r>
                          </m:sub>
                        </m:sSub>
                        <m:r>
                          <a:rPr lang="en-US" sz="1550">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f>
                          <m:fPr>
                            <m:ctrlPr>
                              <a:rPr lang="en-IN"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a:rPr lang="en-US"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t>𝑄</m:t>
                                    </m:r>
                                  </m:e>
                                </m:acc>
                              </m:e>
                              <m:sub>
                                <m:r>
                                  <a:rPr lang="en-US"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t>𝑤</m:t>
                                </m:r>
                              </m:sub>
                            </m:sSub>
                          </m:num>
                          <m:den>
                            <m:sSub>
                              <m:sSubPr>
                                <m:ctrlPr>
                                  <a:rPr lang="en-IN"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t>𝑉</m:t>
                                </m:r>
                              </m:e>
                              <m:sub>
                                <m:r>
                                  <a:rPr lang="en-US" sz="1550" i="1">
                                    <a:solidFill>
                                      <a:schemeClr val="accent1">
                                        <a:lumMod val="50000"/>
                                      </a:schemeClr>
                                    </a:solidFill>
                                    <a:latin typeface="Cambria Math" panose="02040503050406030204" pitchFamily="18" charset="0"/>
                                    <a:ea typeface="Calibri" panose="020F0502020204030204" pitchFamily="34" charset="0"/>
                                    <a:cs typeface="Times New Roman" panose="02020603050405020304" pitchFamily="18" charset="0"/>
                                  </a:rPr>
                                  <m:t>𝑒𝑙</m:t>
                                </m:r>
                              </m:sub>
                            </m:sSub>
                          </m:den>
                        </m:f>
                      </m:oMath>
                    </a14:m>
                    <a:r>
                      <a:rPr lang="en-US" sz="1550" dirty="0">
                        <a:solidFill>
                          <a:schemeClr val="accent1">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for the filler</a:t>
                    </a:r>
                    <a:endParaRPr lang="en-IN" sz="1550"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30" name="TextBox 29">
                    <a:extLst>
                      <a:ext uri="{FF2B5EF4-FFF2-40B4-BE49-F238E27FC236}">
                        <a16:creationId xmlns:a16="http://schemas.microsoft.com/office/drawing/2014/main" id="{01D27E73-9E5C-377A-E03B-C56F8ED1186D}"/>
                      </a:ext>
                    </a:extLst>
                  </p:cNvPr>
                  <p:cNvSpPr txBox="1">
                    <a:spLocks noRot="1" noChangeAspect="1" noMove="1" noResize="1" noEditPoints="1" noAdjustHandles="1" noChangeArrowheads="1" noChangeShapeType="1" noTextEdit="1"/>
                  </p:cNvSpPr>
                  <p:nvPr/>
                </p:nvSpPr>
                <p:spPr>
                  <a:xfrm>
                    <a:off x="217815" y="4301248"/>
                    <a:ext cx="11753852" cy="2078389"/>
                  </a:xfrm>
                  <a:prstGeom prst="rect">
                    <a:avLst/>
                  </a:prstGeom>
                  <a:blipFill>
                    <a:blip r:embed="rId5"/>
                    <a:stretch>
                      <a:fillRect/>
                    </a:stretch>
                  </a:blipFill>
                </p:spPr>
                <p:txBody>
                  <a:bodyPr/>
                  <a:lstStyle/>
                  <a:p>
                    <a:r>
                      <a:rPr lang="en-IN">
                        <a:noFill/>
                      </a:rPr>
                      <a:t> </a:t>
                    </a:r>
                  </a:p>
                </p:txBody>
              </p:sp>
            </mc:Fallback>
          </mc:AlternateContent>
          <p:pic>
            <p:nvPicPr>
              <p:cNvPr id="31" name="Picture 6">
                <a:extLst>
                  <a:ext uri="{FF2B5EF4-FFF2-40B4-BE49-F238E27FC236}">
                    <a16:creationId xmlns:a16="http://schemas.microsoft.com/office/drawing/2014/main" id="{6584FF0E-58C8-75A9-2B14-688D341B3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304" y="3953166"/>
                <a:ext cx="2740182" cy="124485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5A41AC98-8A76-807B-CAF3-F7F3261C2B29}"/>
                </a:ext>
              </a:extLst>
            </p:cNvPr>
            <p:cNvSpPr txBox="1"/>
            <p:nvPr/>
          </p:nvSpPr>
          <p:spPr>
            <a:xfrm>
              <a:off x="7543588" y="5158604"/>
              <a:ext cx="4320750" cy="246221"/>
            </a:xfrm>
            <a:prstGeom prst="rect">
              <a:avLst/>
            </a:prstGeom>
            <a:noFill/>
          </p:spPr>
          <p:txBody>
            <a:bodyPr wrap="square" rtlCol="0">
              <a:spAutoFit/>
            </a:bodyPr>
            <a:lstStyle/>
            <a:p>
              <a:r>
                <a:rPr lang="en-US" sz="1000" i="1" dirty="0">
                  <a:solidFill>
                    <a:schemeClr val="accent1">
                      <a:lumMod val="50000"/>
                    </a:schemeClr>
                  </a:solidFill>
                  <a:latin typeface="Times New Roman" panose="02020603050405020304" pitchFamily="18" charset="0"/>
                  <a:cs typeface="Times New Roman" panose="02020603050405020304" pitchFamily="18" charset="0"/>
                </a:rPr>
                <a:t>Fig 13: </a:t>
              </a:r>
              <a:r>
                <a:rPr lang="en-US" sz="1000" i="1" dirty="0" err="1">
                  <a:solidFill>
                    <a:schemeClr val="accent1">
                      <a:lumMod val="50000"/>
                    </a:schemeClr>
                  </a:solidFill>
                  <a:latin typeface="Times New Roman" panose="02020603050405020304" pitchFamily="18" charset="0"/>
                  <a:cs typeface="Times New Roman" panose="02020603050405020304" pitchFamily="18" charset="0"/>
                </a:rPr>
                <a:t>Goldak</a:t>
              </a:r>
              <a:r>
                <a:rPr lang="en-US" sz="1000" i="1" dirty="0">
                  <a:solidFill>
                    <a:schemeClr val="accent1">
                      <a:lumMod val="50000"/>
                    </a:schemeClr>
                  </a:solidFill>
                  <a:latin typeface="Times New Roman" panose="02020603050405020304" pitchFamily="18" charset="0"/>
                  <a:cs typeface="Times New Roman" panose="02020603050405020304" pitchFamily="18" charset="0"/>
                </a:rPr>
                <a:t> double ellipsoidal heat source [</a:t>
              </a:r>
              <a:r>
                <a:rPr lang="en-IN" sz="1000" i="1" dirty="0">
                  <a:solidFill>
                    <a:schemeClr val="accent1">
                      <a:lumMod val="50000"/>
                    </a:schemeClr>
                  </a:solidFill>
                  <a:effectLst/>
                  <a:latin typeface="Times New Roman" panose="02020603050405020304" pitchFamily="18" charset="0"/>
                  <a:cs typeface="Times New Roman" panose="02020603050405020304" pitchFamily="18" charset="0"/>
                </a:rPr>
                <a:t>Kai </a:t>
              </a:r>
              <a:r>
                <a:rPr lang="en-IN" sz="1000" i="1" dirty="0" err="1">
                  <a:solidFill>
                    <a:schemeClr val="accent1">
                      <a:lumMod val="50000"/>
                    </a:schemeClr>
                  </a:solidFill>
                  <a:effectLst/>
                  <a:latin typeface="Times New Roman" panose="02020603050405020304" pitchFamily="18" charset="0"/>
                  <a:cs typeface="Times New Roman" panose="02020603050405020304" pitchFamily="18" charset="0"/>
                </a:rPr>
                <a:t>Treutler</a:t>
              </a:r>
              <a:r>
                <a:rPr lang="en-IN" sz="1000" i="1" dirty="0">
                  <a:solidFill>
                    <a:schemeClr val="accent1">
                      <a:lumMod val="50000"/>
                    </a:schemeClr>
                  </a:solidFill>
                  <a:effectLst/>
                  <a:latin typeface="Times New Roman" panose="02020603050405020304" pitchFamily="18" charset="0"/>
                  <a:cs typeface="Times New Roman" panose="02020603050405020304" pitchFamily="18" charset="0"/>
                </a:rPr>
                <a:t> et al.,, 2021</a:t>
              </a:r>
              <a:r>
                <a:rPr lang="en-US" sz="1000" i="1" dirty="0">
                  <a:solidFill>
                    <a:schemeClr val="accent1">
                      <a:lumMod val="50000"/>
                    </a:schemeClr>
                  </a:solidFill>
                  <a:latin typeface="Times New Roman" panose="02020603050405020304" pitchFamily="18" charset="0"/>
                  <a:cs typeface="Times New Roman" panose="02020603050405020304" pitchFamily="18" charset="0"/>
                </a:rPr>
                <a:t>][3]</a:t>
              </a:r>
              <a:endParaRPr lang="en-IN" sz="1000" i="1" dirty="0">
                <a:solidFill>
                  <a:schemeClr val="accent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7098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p:bldP spid="11" grpId="0"/>
      <p:bldP spid="12" grpId="0"/>
      <p:bldP spid="24" grpId="0" animBg="1"/>
      <p:bldP spid="25" grpId="0"/>
      <p:bldP spid="26" grpId="0"/>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b866903-733f-4de7-a82c-1cd1173c2b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41E665BBE6094C84FBD41C1F017114" ma:contentTypeVersion="10" ma:contentTypeDescription="Create a new document." ma:contentTypeScope="" ma:versionID="2cbc42b4bf55f61ea398110c2d5a2e87">
  <xsd:schema xmlns:xsd="http://www.w3.org/2001/XMLSchema" xmlns:xs="http://www.w3.org/2001/XMLSchema" xmlns:p="http://schemas.microsoft.com/office/2006/metadata/properties" xmlns:ns3="1b866903-733f-4de7-a82c-1cd1173c2b1e" targetNamespace="http://schemas.microsoft.com/office/2006/metadata/properties" ma:root="true" ma:fieldsID="b82ad88afc2e776c220a01f491394bfa" ns3:_="">
    <xsd:import namespace="1b866903-733f-4de7-a82c-1cd1173c2b1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66903-733f-4de7-a82c-1cd1173c2b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0B934D-9594-4AA9-9A33-17D830E4BA8E}">
  <ds:schemaRefs>
    <ds:schemaRef ds:uri="http://purl.org/dc/elements/1.1/"/>
    <ds:schemaRef ds:uri="http://schemas.microsoft.com/office/infopath/2007/PartnerControls"/>
    <ds:schemaRef ds:uri="1b866903-733f-4de7-a82c-1cd1173c2b1e"/>
    <ds:schemaRef ds:uri="http://purl.org/dc/terms/"/>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DCB324E-AA17-4D81-87ED-B61291AF990A}">
  <ds:schemaRefs>
    <ds:schemaRef ds:uri="http://schemas.microsoft.com/sharepoint/v3/contenttype/forms"/>
  </ds:schemaRefs>
</ds:datastoreItem>
</file>

<file path=customXml/itemProps3.xml><?xml version="1.0" encoding="utf-8"?>
<ds:datastoreItem xmlns:ds="http://schemas.openxmlformats.org/officeDocument/2006/customXml" ds:itemID="{F642CE0D-A7A9-40C8-B6DB-7E42D8377F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866903-733f-4de7-a82c-1cd1173c2b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27734</TotalTime>
  <Words>5800</Words>
  <Application>Microsoft Office PowerPoint</Application>
  <PresentationFormat>Widescreen</PresentationFormat>
  <Paragraphs>648</Paragraphs>
  <Slides>42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Arial</vt:lpstr>
      <vt:lpstr>Calibri</vt:lpstr>
      <vt:lpstr>Calibri Light</vt:lpstr>
      <vt:lpstr>Cambria</vt:lpstr>
      <vt:lpstr>Cambria Math</vt:lpstr>
      <vt:lpstr>CMU Serif Roman</vt:lpstr>
      <vt:lpstr>Istok Web</vt:lpstr>
      <vt:lpstr>Symbol</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 Labana</dc:creator>
  <cp:lastModifiedBy>jagadeesh M</cp:lastModifiedBy>
  <cp:revision>180</cp:revision>
  <dcterms:created xsi:type="dcterms:W3CDTF">2022-08-02T12:18:23Z</dcterms:created>
  <dcterms:modified xsi:type="dcterms:W3CDTF">2024-06-24T07:48:49Z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0x010100D041E665BBE6094C84FBD41C1F017114</vt:lpwstr>
  </property>
</Properties>
</file>